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328" r:id="rId3"/>
    <p:sldId id="258" r:id="rId4"/>
    <p:sldId id="332" r:id="rId5"/>
    <p:sldId id="333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329" r:id="rId14"/>
    <p:sldId id="267" r:id="rId15"/>
    <p:sldId id="269" r:id="rId16"/>
    <p:sldId id="272" r:id="rId17"/>
    <p:sldId id="274" r:id="rId18"/>
    <p:sldId id="273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334" r:id="rId27"/>
    <p:sldId id="341" r:id="rId28"/>
    <p:sldId id="342" r:id="rId29"/>
    <p:sldId id="343" r:id="rId30"/>
    <p:sldId id="340" r:id="rId31"/>
    <p:sldId id="344" r:id="rId32"/>
    <p:sldId id="345" r:id="rId33"/>
    <p:sldId id="286" r:id="rId34"/>
    <p:sldId id="288" r:id="rId35"/>
    <p:sldId id="347" r:id="rId36"/>
    <p:sldId id="289" r:id="rId37"/>
    <p:sldId id="346" r:id="rId38"/>
    <p:sldId id="348" r:id="rId39"/>
    <p:sldId id="349" r:id="rId40"/>
    <p:sldId id="350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30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4" r:id="rId69"/>
    <p:sldId id="331" r:id="rId70"/>
    <p:sldId id="325" r:id="rId71"/>
    <p:sldId id="326" r:id="rId72"/>
    <p:sldId id="327" r:id="rId7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8D26CE3-A1CF-454F-BCEA-6A49568D5BEB}">
          <p14:sldIdLst>
            <p14:sldId id="256"/>
          </p14:sldIdLst>
        </p14:section>
        <p14:section name="2.1 存储体系基础知识复习" id="{F9874A44-2489-4E9D-A192-667F652BD192}">
          <p14:sldIdLst>
            <p14:sldId id="328"/>
          </p14:sldIdLst>
        </p14:section>
        <p14:section name="2.2 Cache 性能分析与改进" id="{BCDB3AAF-0461-4ABF-AE03-7AC90B9BFCBE}">
          <p14:sldIdLst>
            <p14:sldId id="258"/>
            <p14:sldId id="332"/>
            <p14:sldId id="333"/>
            <p14:sldId id="259"/>
            <p14:sldId id="260"/>
            <p14:sldId id="262"/>
            <p14:sldId id="263"/>
            <p14:sldId id="264"/>
            <p14:sldId id="265"/>
            <p14:sldId id="266"/>
            <p14:sldId id="329"/>
          </p14:sldIdLst>
        </p14:section>
        <p14:section name="2.3 降低Cache不命中率" id="{8EC4BCB2-C036-4A10-AC3C-8FFF597A22E8}">
          <p14:sldIdLst>
            <p14:sldId id="267"/>
            <p14:sldId id="269"/>
            <p14:sldId id="272"/>
            <p14:sldId id="274"/>
            <p14:sldId id="273"/>
            <p14:sldId id="276"/>
            <p14:sldId id="277"/>
            <p14:sldId id="278"/>
            <p14:sldId id="279"/>
            <p14:sldId id="280"/>
            <p14:sldId id="281"/>
            <p14:sldId id="282"/>
            <p14:sldId id="334"/>
            <p14:sldId id="341"/>
            <p14:sldId id="342"/>
            <p14:sldId id="343"/>
            <p14:sldId id="340"/>
            <p14:sldId id="344"/>
            <p14:sldId id="345"/>
            <p14:sldId id="286"/>
            <p14:sldId id="288"/>
            <p14:sldId id="347"/>
            <p14:sldId id="289"/>
            <p14:sldId id="346"/>
            <p14:sldId id="348"/>
            <p14:sldId id="349"/>
            <p14:sldId id="350"/>
          </p14:sldIdLst>
        </p14:section>
        <p14:section name="2.4 减少Cache不命中开销" id="{D904D932-A3AA-41D2-83E1-A19636C7094C}">
          <p14:sldIdLst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</p14:sldIdLst>
        </p14:section>
        <p14:section name="2.5 减少Cache命中时间" id="{6D75D02A-C0B8-43F3-B231-F2316D6EE5EB}">
          <p14:sldIdLst>
            <p14:sldId id="314"/>
            <p14:sldId id="330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2.6 Cache优化总结" id="{706977B6-1E47-40FC-8E2A-40F2BA77C35E}">
          <p14:sldIdLst>
            <p14:sldId id="324"/>
            <p14:sldId id="331"/>
            <p14:sldId id="325"/>
            <p14:sldId id="326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19" autoAdjust="0"/>
    <p:restoredTop sz="81728" autoAdjust="0"/>
  </p:normalViewPr>
  <p:slideViewPr>
    <p:cSldViewPr snapToGrid="0">
      <p:cViewPr varScale="1">
        <p:scale>
          <a:sx n="116" d="100"/>
          <a:sy n="116" d="100"/>
        </p:scale>
        <p:origin x="49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DF91F-684B-45A6-9741-9A271DBD98D5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0651A9-E16E-435F-8E9E-7564E4676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212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0651A9-E16E-435F-8E9E-7564E4676B9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913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不命中率可以用于衡量不同缓存组织方式的评价指标之一。但因为不命中率无法反映出命中时间，不命中的开销等硬件速度性能。所以更好的度量评价指标是平均访问时间。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0651A9-E16E-435F-8E9E-7564E4676B9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926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平均访问时间反应的是一种多次访问的平均值。先看一下一次访存的时间是什么样子的？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0651A9-E16E-435F-8E9E-7564E4676B9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601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0651A9-E16E-435F-8E9E-7564E4676B9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17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0651A9-E16E-435F-8E9E-7564E4676B9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641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假设失效开销比较大，需要至少提前</a:t>
            </a:r>
            <a:r>
              <a:rPr lang="en-US" altLang="zh-CN" dirty="0"/>
              <a:t>7</a:t>
            </a:r>
            <a:r>
              <a:rPr lang="zh-CN" altLang="en-US" dirty="0"/>
              <a:t>次预取</a:t>
            </a:r>
          </a:p>
        </p:txBody>
      </p:sp>
      <p:sp>
        <p:nvSpPr>
          <p:cNvPr id="9626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fld id="{D7F3FBA8-2292-4F97-9FCE-39806865E8D4}" type="slidenum">
              <a:rPr lang="en-US" altLang="zh-CN" sz="1200" smtClean="0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30</a:t>
            </a:fld>
            <a:endParaRPr lang="en-US" altLang="zh-CN" sz="1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0418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0651A9-E16E-435F-8E9E-7564E4676B9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722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y</a:t>
            </a:r>
            <a:r>
              <a:rPr lang="zh-CN" altLang="en-US" dirty="0"/>
              <a:t>的第一行乘以</a:t>
            </a:r>
            <a:r>
              <a:rPr lang="en-US" altLang="zh-CN" dirty="0"/>
              <a:t>z</a:t>
            </a:r>
            <a:r>
              <a:rPr lang="zh-CN" altLang="en-US" dirty="0"/>
              <a:t>的第一列， </a:t>
            </a:r>
            <a:r>
              <a:rPr lang="en-US" altLang="zh-CN" dirty="0"/>
              <a:t>y</a:t>
            </a:r>
            <a:r>
              <a:rPr lang="zh-CN" altLang="en-US" dirty="0"/>
              <a:t>的第一行乘以</a:t>
            </a:r>
            <a:r>
              <a:rPr lang="en-US" altLang="zh-CN" dirty="0"/>
              <a:t>z</a:t>
            </a:r>
            <a:r>
              <a:rPr lang="zh-CN" altLang="en-US" dirty="0"/>
              <a:t>的第二列，一直到</a:t>
            </a:r>
            <a:r>
              <a:rPr lang="en-US" altLang="zh-CN" dirty="0"/>
              <a:t>z</a:t>
            </a:r>
            <a:r>
              <a:rPr lang="zh-CN" altLang="en-US" dirty="0"/>
              <a:t>的第</a:t>
            </a:r>
            <a:r>
              <a:rPr lang="en-US" altLang="zh-CN" dirty="0"/>
              <a:t>N</a:t>
            </a:r>
            <a:r>
              <a:rPr lang="zh-CN" altLang="en-US" dirty="0"/>
              <a:t>列，这样一共是</a:t>
            </a:r>
            <a:r>
              <a:rPr lang="en-US" altLang="zh-CN" dirty="0"/>
              <a:t>2N*N</a:t>
            </a:r>
            <a:r>
              <a:rPr lang="zh-CN" altLang="en-US" dirty="0"/>
              <a:t>； 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y</a:t>
            </a:r>
            <a:r>
              <a:rPr lang="zh-CN" altLang="en-US" dirty="0"/>
              <a:t>一共</a:t>
            </a:r>
            <a:r>
              <a:rPr lang="en-US" altLang="zh-CN" dirty="0"/>
              <a:t>N</a:t>
            </a:r>
            <a:r>
              <a:rPr lang="zh-CN" altLang="en-US" dirty="0"/>
              <a:t>行，重复这个过程，所以是</a:t>
            </a:r>
            <a:r>
              <a:rPr lang="en-US" altLang="zh-CN" dirty="0"/>
              <a:t>N* 2N*N</a:t>
            </a:r>
            <a:r>
              <a:rPr lang="zh-CN" altLang="en-US" dirty="0"/>
              <a:t>； </a:t>
            </a:r>
            <a:endParaRPr lang="en-US" altLang="zh-CN" dirty="0"/>
          </a:p>
          <a:p>
            <a:r>
              <a:rPr lang="en-US" altLang="zh-CN" dirty="0"/>
              <a:t>x</a:t>
            </a:r>
            <a:r>
              <a:rPr lang="zh-CN" altLang="en-US" dirty="0"/>
              <a:t>访问是</a:t>
            </a:r>
            <a:r>
              <a:rPr lang="en-US" altLang="zh-CN" dirty="0"/>
              <a:t>N*N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651A9-E16E-435F-8E9E-7564E4676B9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349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1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fld id="{D3E09312-8D70-40CF-922E-B7AB4544DB17}" type="slidenum">
              <a:rPr lang="en-US" altLang="zh-CN" sz="1200" smtClean="0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70</a:t>
            </a:fld>
            <a:endParaRPr lang="en-US" altLang="zh-CN" sz="1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413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6F01-3762-439F-B9B9-87682C8360B5}" type="datetime1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688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B0CB-DF6B-4407-B699-BE396CF758CF}" type="datetime1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350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C9F8-5AEB-4E5F-BF1B-48E5D1EA95C7}" type="datetime1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818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81600" y="247650"/>
            <a:ext cx="6807200" cy="381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219200"/>
            <a:ext cx="5080000" cy="4953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953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6B3D63-1F93-4A1D-B4C5-E5CDA152545C}" type="datetime1">
              <a:rPr lang="zh-CN" altLang="en-US" smtClean="0"/>
              <a:t>2023/3/11</a:t>
            </a:fld>
            <a:endParaRPr lang="en-US" altLang="zh-CN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3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84CBD4-42EE-4CCD-9A2F-AD3DCAE543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7318482"/>
      </p:ext>
    </p:extLst>
  </p:cSld>
  <p:clrMapOvr>
    <a:masterClrMapping/>
  </p:clrMapOvr>
  <p:transition>
    <p:pull dir="r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81600" y="247650"/>
            <a:ext cx="6807200" cy="381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914400" y="1219200"/>
            <a:ext cx="10363200" cy="49530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0696FE-FB47-4CB5-A516-CF92CFCC44E6}" type="datetime1">
              <a:rPr lang="zh-CN" altLang="en-US" smtClean="0"/>
              <a:t>2023/3/11</a:t>
            </a:fld>
            <a:endParaRPr lang="en-US" altLang="zh-CN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3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C90892-6BD9-4866-8BF3-597F1BADEB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2536639"/>
      </p:ext>
    </p:extLst>
  </p:cSld>
  <p:clrMapOvr>
    <a:masterClrMapping/>
  </p:clrMapOvr>
  <p:transition>
    <p:pull dir="r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914400" y="247650"/>
            <a:ext cx="11074400" cy="59245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E2D53E-19B2-458D-9854-D843578621ED}" type="datetime1">
              <a:rPr lang="zh-CN" altLang="en-US" smtClean="0"/>
              <a:t>2023/3/11</a:t>
            </a:fld>
            <a:endParaRPr lang="en-US" altLang="zh-CN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8CA43F-F8E9-473F-94B7-322ACDEAF6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4739119"/>
      </p:ext>
    </p:extLst>
  </p:cSld>
  <p:clrMapOvr>
    <a:masterClrMapping/>
  </p:clrMapOvr>
  <p:transition>
    <p:pull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F5954-EFD0-4592-A401-1E659FA0C1D3}" type="datetime1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70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67EBC-C402-4FC3-B2BC-8BB00F1E99AA}" type="datetime1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118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F07AB-39C9-4671-B380-C0AA2BFF6B2F}" type="datetime1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465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6914E-B2CB-4F0A-BC8C-CD649C766B42}" type="datetime1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587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0C24-98C6-430F-8B84-E40B1CD1745C}" type="datetime1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36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DE3B-F130-4F37-BD5D-B4AD7B23D42F}" type="datetime1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BCB4B-F46E-49FF-8D10-150AEF75E1E7}" type="datetime1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954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E43C-A371-4046-8A01-7E4FBCC575AE}" type="datetime1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74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AAA90-225F-4500-B7B9-A49C74BC8FC9}" type="datetime1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7F3D8-23D2-4F12-8E86-09C394A99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859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&#22833;&#25928;&#24320;&#38144;.ex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5-5-1.exe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57465" y="1340991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6000" dirty="0">
                <a:solidFill>
                  <a:prstClr val="black"/>
                </a:solidFill>
                <a:latin typeface="Calibri Light" panose="020F0302020204030204"/>
                <a:cs typeface="+mj-cs"/>
              </a:rPr>
              <a:t>计算机系统结构</a:t>
            </a:r>
            <a:br>
              <a:rPr lang="en-US" altLang="zh-CN" sz="6000" dirty="0">
                <a:solidFill>
                  <a:prstClr val="black"/>
                </a:solidFill>
                <a:latin typeface="Calibri Light" panose="020F0302020204030204"/>
                <a:cs typeface="+mj-cs"/>
              </a:rPr>
            </a:br>
            <a:br>
              <a:rPr lang="en-US" altLang="zh-CN" sz="6000" dirty="0">
                <a:solidFill>
                  <a:prstClr val="black"/>
                </a:solidFill>
                <a:latin typeface="Calibri Light" panose="020F0302020204030204"/>
                <a:cs typeface="+mj-cs"/>
              </a:rPr>
            </a:br>
            <a:r>
              <a:rPr lang="zh-CN" altLang="en-US" sz="6000" dirty="0">
                <a:solidFill>
                  <a:prstClr val="black"/>
                </a:solidFill>
                <a:latin typeface="Calibri Light" panose="020F0302020204030204"/>
                <a:cs typeface="+mj-cs"/>
              </a:rPr>
              <a:t>第二章  缓存优化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4BE804A-8A13-941F-070B-5E8C3104A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652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22069" y="230188"/>
            <a:ext cx="11752217" cy="6456362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   </a:t>
            </a:r>
            <a:r>
              <a:rPr lang="zh-CN" altLang="en-US" sz="2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平均访存时间为：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平均访存时间＝命中时间＋不命中率</a:t>
            </a:r>
            <a:r>
              <a:rPr lang="en-US" altLang="zh-CN" sz="2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×</a:t>
            </a:r>
            <a:r>
              <a:rPr lang="zh-CN" altLang="en-US" sz="2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不命中开销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因此，两种结构的平均访存时间分别是：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平均访存时间</a:t>
            </a:r>
            <a:r>
              <a:rPr lang="en-US" altLang="zh-CN" sz="2400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路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＝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2.0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＋（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0.014×70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）＝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2.98ns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        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平均访存时间</a:t>
            </a:r>
            <a:r>
              <a:rPr lang="en-US" altLang="zh-CN" sz="2400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路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＝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2.0×1.10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＋（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0.010×70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）＝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2.90ns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两路组相联</a:t>
            </a:r>
            <a:r>
              <a:rPr lang="en-US" altLang="zh-CN" sz="2400" dirty="0">
                <a:ea typeface="微软雅黑 Light" panose="020B0502040204020203" pitchFamily="34" charset="-122"/>
              </a:rPr>
              <a:t>Cache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的平均访存时间比较低。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400" dirty="0">
                <a:ea typeface="宋体" panose="02010600030101010101" pitchFamily="2" charset="-122"/>
              </a:rPr>
              <a:t>CPU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时间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 sz="2400" dirty="0">
                <a:ea typeface="宋体" panose="02010600030101010101" pitchFamily="2" charset="-122"/>
              </a:rPr>
              <a:t>IC×</a:t>
            </a:r>
            <a:r>
              <a:rPr lang="zh-CN" altLang="en-US" sz="2400" dirty="0">
                <a:ea typeface="宋体" panose="02010600030101010101" pitchFamily="2" charset="-122"/>
              </a:rPr>
              <a:t>（</a:t>
            </a:r>
            <a:r>
              <a:rPr lang="en-US" altLang="zh-CN" sz="2400" dirty="0" err="1">
                <a:ea typeface="宋体" panose="02010600030101010101" pitchFamily="2" charset="-122"/>
              </a:rPr>
              <a:t>CPIexecution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＋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每条指令的平均访存次数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×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不命中率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×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不命中开销</a:t>
            </a:r>
            <a:r>
              <a:rPr lang="zh-CN" altLang="en-US" sz="2400" dirty="0">
                <a:ea typeface="微软雅黑 Light" panose="020B0502040204020203" pitchFamily="34" charset="-122"/>
              </a:rPr>
              <a:t>）</a:t>
            </a:r>
            <a:endParaRPr lang="en-US" altLang="zh-CN" sz="2400" dirty="0">
              <a:ea typeface="微软雅黑 Light" panose="020B0502040204020203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        × 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时钟周期时间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＝</a:t>
            </a:r>
            <a:r>
              <a:rPr lang="en-US" altLang="zh-CN" sz="2400" dirty="0">
                <a:ea typeface="宋体" panose="02010600030101010101" pitchFamily="2" charset="-122"/>
              </a:rPr>
              <a:t>IC×</a:t>
            </a:r>
            <a:r>
              <a:rPr lang="zh-CN" altLang="en-US" sz="2400" dirty="0">
                <a:ea typeface="宋体" panose="02010600030101010101" pitchFamily="2" charset="-122"/>
              </a:rPr>
              <a:t>（</a:t>
            </a:r>
            <a:r>
              <a:rPr lang="en-US" altLang="zh-CN" sz="2400" dirty="0" err="1">
                <a:ea typeface="宋体" panose="02010600030101010101" pitchFamily="2" charset="-122"/>
              </a:rPr>
              <a:t>CPIexecution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× 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时钟周期时间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       ＋每条指令的平均访存次数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×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不命中率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×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不命中开销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×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时钟周期时间</a:t>
            </a:r>
            <a:r>
              <a:rPr lang="zh-CN" altLang="en-US" sz="2400" dirty="0"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AEBC4E-BB82-CE6E-564E-CD319EF9C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332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273176" y="622301"/>
            <a:ext cx="10152470" cy="3244305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因此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</a:p>
          <a:p>
            <a:pPr indent="485775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CPU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时间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1</a:t>
            </a:r>
            <a:r>
              <a:rPr lang="zh-CN" altLang="en-US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路</a:t>
            </a:r>
            <a:r>
              <a:rPr lang="zh-CN" altLang="en-US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ea typeface="宋体" panose="02010600030101010101" pitchFamily="2" charset="-122"/>
              </a:rPr>
              <a:t>＝ </a:t>
            </a:r>
            <a:r>
              <a:rPr lang="en-US" altLang="zh-CN" dirty="0">
                <a:ea typeface="宋体" panose="02010600030101010101" pitchFamily="2" charset="-122"/>
              </a:rPr>
              <a:t>IC×(2.0×2</a:t>
            </a:r>
            <a:r>
              <a:rPr lang="zh-CN" altLang="en-US" dirty="0">
                <a:ea typeface="宋体" panose="02010600030101010101" pitchFamily="2" charset="-122"/>
              </a:rPr>
              <a:t>＋</a:t>
            </a:r>
            <a:r>
              <a:rPr lang="en-US" altLang="zh-CN" dirty="0">
                <a:ea typeface="宋体" panose="02010600030101010101" pitchFamily="2" charset="-122"/>
              </a:rPr>
              <a:t>(1.3×0.014×70))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                            </a:t>
            </a:r>
            <a:r>
              <a:rPr lang="zh-CN" altLang="en-US" dirty="0">
                <a:ea typeface="宋体" panose="02010600030101010101" pitchFamily="2" charset="-122"/>
              </a:rPr>
              <a:t>＝ </a:t>
            </a:r>
            <a:r>
              <a:rPr lang="en-US" altLang="zh-CN" dirty="0">
                <a:ea typeface="宋体" panose="02010600030101010101" pitchFamily="2" charset="-122"/>
              </a:rPr>
              <a:t>5.27×IC</a:t>
            </a: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>
                <a:ea typeface="宋体" panose="02010600030101010101" pitchFamily="2" charset="-122"/>
              </a:rPr>
              <a:t>CPU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时间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2</a:t>
            </a:r>
            <a:r>
              <a:rPr lang="zh-CN" altLang="en-US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路</a:t>
            </a:r>
            <a:r>
              <a:rPr lang="zh-CN" altLang="en-US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ea typeface="宋体" panose="02010600030101010101" pitchFamily="2" charset="-122"/>
              </a:rPr>
              <a:t>＝ </a:t>
            </a:r>
            <a:r>
              <a:rPr lang="en-US" altLang="zh-CN" dirty="0">
                <a:ea typeface="宋体" panose="02010600030101010101" pitchFamily="2" charset="-122"/>
              </a:rPr>
              <a:t>IC×(2.0×2×1.10</a:t>
            </a:r>
            <a:r>
              <a:rPr lang="zh-CN" altLang="en-US" dirty="0">
                <a:ea typeface="宋体" panose="02010600030101010101" pitchFamily="2" charset="-122"/>
              </a:rPr>
              <a:t>＋</a:t>
            </a:r>
            <a:r>
              <a:rPr lang="en-US" altLang="zh-CN" dirty="0">
                <a:ea typeface="宋体" panose="02010600030101010101" pitchFamily="2" charset="-122"/>
              </a:rPr>
              <a:t>(1.3×0.010×70))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                             </a:t>
            </a:r>
            <a:r>
              <a:rPr lang="zh-CN" altLang="en-US" dirty="0">
                <a:ea typeface="宋体" panose="02010600030101010101" pitchFamily="2" charset="-122"/>
              </a:rPr>
              <a:t>＝ </a:t>
            </a:r>
            <a:r>
              <a:rPr lang="en-US" altLang="zh-CN" dirty="0">
                <a:ea typeface="宋体" panose="02010600030101010101" pitchFamily="2" charset="-122"/>
              </a:rPr>
              <a:t>5.31×IC</a:t>
            </a: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651" name="Text Box 9"/>
          <p:cNvSpPr txBox="1">
            <a:spLocks noChangeArrowheads="1"/>
          </p:cNvSpPr>
          <p:nvPr/>
        </p:nvSpPr>
        <p:spPr bwMode="auto">
          <a:xfrm>
            <a:off x="1981200" y="5653407"/>
            <a:ext cx="6248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2400">
                <a:solidFill>
                  <a:srgbClr val="E24C05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q"/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直接映像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的平均性能好一些。</a:t>
            </a:r>
          </a:p>
        </p:txBody>
      </p:sp>
      <p:pic>
        <p:nvPicPr>
          <p:cNvPr id="27652" name="图片 9" descr="未标题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4012884"/>
            <a:ext cx="5207000" cy="122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11F39A0-39B6-1FC9-4054-059EDA9B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467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95338" y="1972235"/>
            <a:ext cx="10273255" cy="4424829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lnSpc>
                <a:spcPct val="15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可以从三个方面改进</a:t>
            </a:r>
            <a:r>
              <a:rPr lang="en-US" altLang="zh-CN" dirty="0">
                <a:latin typeface="黑体" panose="02010609060101010101" pitchFamily="49" charset="-122"/>
              </a:rPr>
              <a:t>Cache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的性能</a:t>
            </a:r>
            <a:r>
              <a:rPr lang="zh-CN" altLang="en-US" dirty="0">
                <a:latin typeface="黑体" panose="02010609060101010101" pitchFamily="49" charset="-122"/>
              </a:rPr>
              <a:t>：</a:t>
            </a:r>
          </a:p>
          <a:p>
            <a:pPr marL="1085850" lvl="1" indent="-457200">
              <a:lnSpc>
                <a:spcPct val="15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降低不命中率</a:t>
            </a:r>
          </a:p>
          <a:p>
            <a:pPr marL="1085850" lvl="1" indent="-457200">
              <a:lnSpc>
                <a:spcPct val="15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减少不命中开销</a:t>
            </a:r>
          </a:p>
          <a:p>
            <a:pPr marL="1085850" lvl="1" indent="-457200">
              <a:lnSpc>
                <a:spcPct val="15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减少</a:t>
            </a:r>
            <a:r>
              <a:rPr lang="en-US" altLang="zh-CN" dirty="0">
                <a:latin typeface="黑体" panose="02010609060101010101" pitchFamily="49" charset="-122"/>
              </a:rPr>
              <a:t>Cache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命中时间</a:t>
            </a:r>
          </a:p>
          <a:p>
            <a:pPr marL="457200" indent="-457200">
              <a:lnSpc>
                <a:spcPct val="15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下面介绍</a:t>
            </a:r>
            <a:r>
              <a:rPr lang="en-US" altLang="zh-CN" dirty="0">
                <a:latin typeface="黑体" panose="02010609060101010101" pitchFamily="49" charset="-122"/>
              </a:rPr>
              <a:t>17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种</a:t>
            </a:r>
            <a:r>
              <a:rPr lang="en-US" altLang="zh-CN" dirty="0">
                <a:latin typeface="黑体" panose="02010609060101010101" pitchFamily="49" charset="-122"/>
              </a:rPr>
              <a:t>Cache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优化技术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D60093"/>
                </a:solidFill>
                <a:latin typeface="宋体" panose="02010600030101010101" pitchFamily="2" charset="-122"/>
              </a:rPr>
              <a:t>8</a:t>
            </a:r>
            <a:r>
              <a:rPr lang="zh-CN" altLang="en-US" sz="2400" dirty="0">
                <a:solidFill>
                  <a:srgbClr val="D6009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种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用于降低不命中率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D60093"/>
                </a:solidFill>
                <a:latin typeface="宋体" panose="02010600030101010101" pitchFamily="2" charset="-122"/>
              </a:rPr>
              <a:t>5</a:t>
            </a:r>
            <a:r>
              <a:rPr lang="zh-CN" altLang="en-US" sz="2400" dirty="0">
                <a:solidFill>
                  <a:srgbClr val="D6009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种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用于减少不命中开销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D60093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400" dirty="0">
                <a:solidFill>
                  <a:srgbClr val="D6009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种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用于减少命中时间 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3759003" y="320459"/>
            <a:ext cx="4345924" cy="771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2.2.2  Cache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性能改进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37EBF04-27A1-3A96-6350-DDAE2D13A8C2}"/>
              </a:ext>
            </a:extLst>
          </p:cNvPr>
          <p:cNvSpPr txBox="1"/>
          <p:nvPr/>
        </p:nvSpPr>
        <p:spPr>
          <a:xfrm>
            <a:off x="1053353" y="988612"/>
            <a:ext cx="9175375" cy="665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平均访存时间    ＝命中时间  ＋不命中率  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×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不命中开销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AC5135-A1EB-A7F9-269A-201E5690D11C}"/>
              </a:ext>
            </a:extLst>
          </p:cNvPr>
          <p:cNvSpPr txBox="1"/>
          <p:nvPr/>
        </p:nvSpPr>
        <p:spPr>
          <a:xfrm>
            <a:off x="3241021" y="1130767"/>
            <a:ext cx="456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EAC1A77-596F-3057-DBA1-E84858CEAA92}"/>
              </a:ext>
            </a:extLst>
          </p:cNvPr>
          <p:cNvSpPr txBox="1"/>
          <p:nvPr/>
        </p:nvSpPr>
        <p:spPr>
          <a:xfrm>
            <a:off x="5428689" y="1130767"/>
            <a:ext cx="456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↓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4B7586-3D6C-D3DF-61AE-67883A81AD66}"/>
              </a:ext>
            </a:extLst>
          </p:cNvPr>
          <p:cNvSpPr txBox="1"/>
          <p:nvPr/>
        </p:nvSpPr>
        <p:spPr>
          <a:xfrm>
            <a:off x="7387897" y="1130767"/>
            <a:ext cx="456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EDE807-F265-BB20-9519-722AD5039B62}"/>
              </a:ext>
            </a:extLst>
          </p:cNvPr>
          <p:cNvSpPr txBox="1"/>
          <p:nvPr/>
        </p:nvSpPr>
        <p:spPr>
          <a:xfrm>
            <a:off x="9771808" y="1130767"/>
            <a:ext cx="456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↓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E068BB2-8E69-35A7-38B9-037245E10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58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50" y="279401"/>
            <a:ext cx="10515600" cy="787400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总结</a:t>
            </a:r>
          </a:p>
        </p:txBody>
      </p:sp>
      <p:pic>
        <p:nvPicPr>
          <p:cNvPr id="7170" name="Picture 2" descr="https://p.ananas.chaoxing.com/star3/origin/6f97d29fb72482c54884e65d2ec3fce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1558924"/>
            <a:ext cx="9363140" cy="298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D961E4-6E68-7380-0D58-2084AA0FE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726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69966" y="1807249"/>
            <a:ext cx="11647714" cy="4735512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8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三种类型的不命中</a:t>
            </a:r>
            <a:r>
              <a:rPr lang="en-US" altLang="zh-CN" dirty="0"/>
              <a:t>(3C)</a:t>
            </a:r>
          </a:p>
          <a:p>
            <a:pPr lvl="1" eaLnBrk="1" hangingPunct="1">
              <a:lnSpc>
                <a:spcPts val="2800"/>
              </a:lnSpc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强制性不命中</a:t>
            </a:r>
            <a:r>
              <a:rPr lang="en-US" altLang="zh-CN" dirty="0">
                <a:latin typeface="黑体" panose="02010609060101010101" pitchFamily="49" charset="-122"/>
              </a:rPr>
              <a:t>(</a:t>
            </a:r>
            <a:r>
              <a:rPr lang="en-US" altLang="zh-CN" dirty="0">
                <a:solidFill>
                  <a:srgbClr val="D60093"/>
                </a:solidFill>
              </a:rPr>
              <a:t>C</a:t>
            </a:r>
            <a:r>
              <a:rPr lang="en-US" altLang="zh-CN" dirty="0"/>
              <a:t>ompulsory miss</a:t>
            </a:r>
            <a:r>
              <a:rPr lang="en-US" altLang="zh-CN" dirty="0">
                <a:latin typeface="黑体" panose="02010609060101010101" pitchFamily="49" charset="-122"/>
              </a:rPr>
              <a:t>)</a:t>
            </a:r>
          </a:p>
          <a:p>
            <a:pPr lvl="2" eaLnBrk="1" hangingPunct="1">
              <a:lnSpc>
                <a:spcPts val="28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当第一次访问一个块时，该块不在</a:t>
            </a:r>
            <a:r>
              <a:rPr lang="en-US" altLang="zh-CN" dirty="0">
                <a:ea typeface="微软雅黑 Light" panose="020B0502040204020203" pitchFamily="34" charset="-122"/>
              </a:rPr>
              <a:t>Cache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中，需从下一级存储器中调入</a:t>
            </a:r>
            <a:r>
              <a:rPr lang="en-US" altLang="zh-CN" dirty="0">
                <a:ea typeface="微软雅黑 Light" panose="020B0502040204020203" pitchFamily="34" charset="-122"/>
              </a:rPr>
              <a:t>Cache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，这就是强制性不命中。 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冷启动不命中，首次访问不命中）</a:t>
            </a:r>
          </a:p>
          <a:p>
            <a:pPr lvl="1" eaLnBrk="1" hangingPunct="1">
              <a:lnSpc>
                <a:spcPts val="28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容量不命中</a:t>
            </a:r>
            <a:r>
              <a:rPr lang="en-US" altLang="zh-CN" dirty="0">
                <a:latin typeface="黑体" panose="02010609060101010101" pitchFamily="49" charset="-122"/>
              </a:rPr>
              <a:t>(</a:t>
            </a:r>
            <a:r>
              <a:rPr lang="en-US" altLang="zh-CN" dirty="0">
                <a:solidFill>
                  <a:srgbClr val="D60093"/>
                </a:solidFill>
              </a:rPr>
              <a:t>C</a:t>
            </a:r>
            <a:r>
              <a:rPr lang="en-US" altLang="zh-CN" dirty="0"/>
              <a:t>apacity miss </a:t>
            </a:r>
            <a:r>
              <a:rPr lang="en-US" altLang="zh-CN" dirty="0">
                <a:latin typeface="黑体" panose="02010609060101010101" pitchFamily="49" charset="-122"/>
              </a:rPr>
              <a:t>) </a:t>
            </a:r>
          </a:p>
          <a:p>
            <a:pPr lvl="2" eaLnBrk="1" hangingPunct="1">
              <a:lnSpc>
                <a:spcPts val="28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如果程序执行时所需的块不能全部调入</a:t>
            </a:r>
            <a:r>
              <a:rPr lang="en-US" altLang="zh-CN" dirty="0">
                <a:ea typeface="微软雅黑 Light" panose="020B0502040204020203" pitchFamily="34" charset="-122"/>
              </a:rPr>
              <a:t>Cache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中，则当某些块被替换后，若又重新被访问，就会发生不命中。这种不命中称为容量不命中。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ts val="2800"/>
              </a:lnSpc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冲突不命中</a:t>
            </a:r>
            <a:r>
              <a:rPr lang="en-US" altLang="zh-CN" dirty="0">
                <a:latin typeface="黑体" panose="02010609060101010101" pitchFamily="49" charset="-122"/>
              </a:rPr>
              <a:t>(</a:t>
            </a:r>
            <a:r>
              <a:rPr lang="en-US" altLang="zh-CN" dirty="0">
                <a:solidFill>
                  <a:srgbClr val="D60093"/>
                </a:solidFill>
              </a:rPr>
              <a:t>C</a:t>
            </a:r>
            <a:r>
              <a:rPr lang="en-US" altLang="zh-CN" dirty="0"/>
              <a:t>onflict miss</a:t>
            </a:r>
            <a:r>
              <a:rPr lang="en-US" altLang="zh-CN" dirty="0">
                <a:latin typeface="黑体" panose="02010609060101010101" pitchFamily="49" charset="-122"/>
              </a:rPr>
              <a:t>)</a:t>
            </a:r>
          </a:p>
          <a:p>
            <a:pPr lvl="2">
              <a:lnSpc>
                <a:spcPts val="28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在组相联或直接映像</a:t>
            </a:r>
            <a:r>
              <a:rPr lang="en-US" altLang="zh-CN" dirty="0">
                <a:ea typeface="微软雅黑 Light" panose="020B0502040204020203" pitchFamily="34" charset="-122"/>
              </a:rPr>
              <a:t>Cache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中，若太多的块映像到同一组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块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中，则会出现该组中某个块被别的块替换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即使别的组或块有空闲位置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，然后又被重新访问的情况。这就是发生了冲突不命中。</a:t>
            </a:r>
          </a:p>
          <a:p>
            <a:pPr lvl="2">
              <a:lnSpc>
                <a:spcPts val="2800"/>
              </a:lnSpc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碰撞不命中，干扰不命中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167019" y="315239"/>
            <a:ext cx="3853608" cy="771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 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降低不命中率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88914" y="950560"/>
            <a:ext cx="6905626" cy="771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2.3.1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三种类型的不命中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8F2EB7-287B-AD85-0D7A-30D5C16FF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737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10515600" cy="85725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800" dirty="0">
                <a:latin typeface="黑体" panose="02010609060101010101" pitchFamily="49" charset="-122"/>
              </a:rPr>
              <a:t>三种类型的不命中</a:t>
            </a:r>
          </a:p>
        </p:txBody>
      </p:sp>
      <p:pic>
        <p:nvPicPr>
          <p:cNvPr id="31747" name="Picture 4" descr="5-1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875" y="857249"/>
            <a:ext cx="5933238" cy="4173537"/>
          </a:xfrm>
          <a:noFill/>
        </p:spPr>
      </p:pic>
      <p:pic>
        <p:nvPicPr>
          <p:cNvPr id="4" name="Picture 4" descr="5-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76164" y="857250"/>
            <a:ext cx="5509518" cy="4173537"/>
          </a:xfrm>
          <a:prstGeom prst="rect">
            <a:avLst/>
          </a:prstGeom>
          <a:noFill/>
        </p:spPr>
      </p:pic>
      <p:sp>
        <p:nvSpPr>
          <p:cNvPr id="2" name="矩形 1"/>
          <p:cNvSpPr/>
          <p:nvPr/>
        </p:nvSpPr>
        <p:spPr>
          <a:xfrm>
            <a:off x="268060" y="5121670"/>
            <a:ext cx="11410134" cy="1488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相联度越高，冲突不命中就越少；</a:t>
            </a:r>
          </a:p>
          <a:p>
            <a:pPr marL="72000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强制性不命中和容量不命中不受相联度的影响；</a:t>
            </a:r>
          </a:p>
          <a:p>
            <a:pPr marL="72000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强制性不命中不受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Cache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容量的影响，但容量不命中却随着容量的增加而减少。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AF8C0C2-6035-CC8C-B9D7-E5116C9D4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292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87086" y="106759"/>
            <a:ext cx="6905626" cy="771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2.3.2  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降低不命中率的方法</a:t>
            </a:r>
          </a:p>
        </p:txBody>
      </p:sp>
      <p:sp>
        <p:nvSpPr>
          <p:cNvPr id="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518704" y="1117770"/>
            <a:ext cx="9410700" cy="4895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ts val="28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针对三种类型的不命中的直接方法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ts val="28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针对强制不命中 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-- 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增加块大小      （方法一）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ts val="28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针对容量不命中 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-- 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增加</a:t>
            </a:r>
            <a:r>
              <a:rPr lang="en-US" altLang="zh-CN" dirty="0">
                <a:ea typeface="微软雅黑 Light" panose="020B0502040204020203" pitchFamily="34" charset="-122"/>
              </a:rPr>
              <a:t>Cache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容量 （方法二）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ts val="28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针对冲突不命中 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-- 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提高相联度      （方法三）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0">
              <a:lnSpc>
                <a:spcPts val="2800"/>
              </a:lnSpc>
              <a:buNone/>
            </a:pP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>
              <a:lnSpc>
                <a:spcPts val="2800"/>
              </a:lnSpc>
              <a:spcBef>
                <a:spcPts val="1000"/>
              </a:spcBef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其他方法</a:t>
            </a:r>
            <a:endParaRPr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ts val="28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伪相联</a:t>
            </a:r>
            <a:r>
              <a:rPr lang="en-US" altLang="zh-CN" dirty="0">
                <a:ea typeface="微软雅黑 Light" panose="020B0502040204020203" pitchFamily="34" charset="-122"/>
              </a:rPr>
              <a:t>Cache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（方法四）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ts val="28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硬件预取      （方法五）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ts val="28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编译器预取   （方法六）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ts val="28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编译器优化   （方法七）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ts val="28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牺牲</a:t>
            </a:r>
            <a:r>
              <a:rPr lang="en-US" altLang="zh-CN" dirty="0">
                <a:ea typeface="微软雅黑 Light" panose="020B0502040204020203" pitchFamily="34" charset="-122"/>
              </a:rPr>
              <a:t>Cache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（方法八）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820B873-4FB9-21A4-899E-EC2E0FF15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520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8"/>
          <p:cNvSpPr>
            <a:spLocks noChangeArrowheads="1"/>
          </p:cNvSpPr>
          <p:nvPr/>
        </p:nvSpPr>
        <p:spPr bwMode="auto">
          <a:xfrm>
            <a:off x="523875" y="1886229"/>
            <a:ext cx="6481762" cy="4176712"/>
          </a:xfrm>
          <a:prstGeom prst="rect">
            <a:avLst/>
          </a:prstGeom>
          <a:solidFill>
            <a:srgbClr val="CAF5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2400">
                <a:solidFill>
                  <a:srgbClr val="E24C05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q"/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36868" name="Object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3940991"/>
              </p:ext>
            </p:extLst>
          </p:nvPr>
        </p:nvGraphicFramePr>
        <p:xfrm>
          <a:off x="884237" y="2245005"/>
          <a:ext cx="5759450" cy="362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2" imgW="3596640" imgH="2264664" progId="Word.Picture.8">
                  <p:embed/>
                </p:oleObj>
              </mc:Choice>
              <mc:Fallback>
                <p:oleObj name="图片" r:id="rId2" imgW="3596640" imgH="2264664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7" y="2245005"/>
                        <a:ext cx="5759450" cy="362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3875" y="787681"/>
            <a:ext cx="6935016" cy="9096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请先观察不命中率随块大小变化的曲线 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3852454" y="445548"/>
            <a:ext cx="4487092" cy="471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ts val="28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方法一：增加块大小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65999" y="2207523"/>
            <a:ext cx="43021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对于给定的</a:t>
            </a:r>
            <a:r>
              <a:rPr lang="en-US" altLang="zh-CN" sz="2400" dirty="0">
                <a:ea typeface="微软雅黑 Light" panose="020B0502040204020203" pitchFamily="34" charset="-122"/>
              </a:rPr>
              <a:t>Cache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容量，当块大小增加时，不命中率开始是下降，后来反而上升了。</a:t>
            </a:r>
          </a:p>
        </p:txBody>
      </p:sp>
      <p:sp>
        <p:nvSpPr>
          <p:cNvPr id="4" name="矩形 3"/>
          <p:cNvSpPr/>
          <p:nvPr/>
        </p:nvSpPr>
        <p:spPr>
          <a:xfrm>
            <a:off x="7365999" y="3620642"/>
            <a:ext cx="45815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黑体" panose="02010609060101010101" pitchFamily="49" charset="-122"/>
              </a:rPr>
              <a:t>Cache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容量越大，使不命中率达到最低的块大小就越大。（从上到下，曲线越来越平）</a:t>
            </a:r>
          </a:p>
        </p:txBody>
      </p:sp>
      <p:sp>
        <p:nvSpPr>
          <p:cNvPr id="10" name="矩形 9"/>
          <p:cNvSpPr/>
          <p:nvPr/>
        </p:nvSpPr>
        <p:spPr>
          <a:xfrm>
            <a:off x="7489823" y="5342553"/>
            <a:ext cx="23780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</a:pPr>
            <a:r>
              <a:rPr lang="zh-CN" altLang="en-US" sz="2400" i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请思考：为什么？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B23235-967F-D7A1-44A8-77CBA7DEF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91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317046" y="1325336"/>
            <a:ext cx="11391628" cy="3513364"/>
          </a:xfrm>
        </p:spPr>
        <p:txBody>
          <a:bodyPr/>
          <a:lstStyle/>
          <a:p>
            <a:pPr marL="457200" indent="-457200">
              <a:lnSpc>
                <a:spcPct val="10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原因：</a:t>
            </a: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一方面它减少了强制性不命中；（不命中率总体下降）</a:t>
            </a: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另一方面，由于增加块大小会减少</a:t>
            </a:r>
            <a:r>
              <a:rPr lang="en-US" altLang="zh-CN" dirty="0">
                <a:ea typeface="微软雅黑 Light" panose="020B0502040204020203" pitchFamily="34" charset="-122"/>
              </a:rPr>
              <a:t>Cache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中块的数目，所以有可能会增加冲突不命中。（不命中率又升高了）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>
              <a:lnSpc>
                <a:spcPct val="100000"/>
              </a:lnSpc>
              <a:spcBef>
                <a:spcPts val="100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弊端 </a:t>
            </a:r>
          </a:p>
          <a:p>
            <a:pPr marL="914400" lvl="1" indent="-457200">
              <a:lnSpc>
                <a:spcPct val="10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增加块大小会增加</a:t>
            </a:r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不命中开销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6D945-A73E-3D64-6BA3-56D9E6D2D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368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436642" y="1467893"/>
            <a:ext cx="8763271" cy="4101238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8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最直接的方法是增加</a:t>
            </a:r>
            <a:r>
              <a:rPr lang="en-US" altLang="zh-CN" dirty="0">
                <a:ea typeface="微软雅黑 Light" panose="020B0502040204020203" pitchFamily="34" charset="-122"/>
              </a:rPr>
              <a:t>Cache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的容量</a:t>
            </a:r>
          </a:p>
          <a:p>
            <a:pPr lvl="2">
              <a:lnSpc>
                <a:spcPts val="2800"/>
              </a:lnSpc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缺点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</a:t>
            </a:r>
          </a:p>
          <a:p>
            <a:pPr lvl="2" eaLnBrk="1" hangingPunct="1">
              <a:lnSpc>
                <a:spcPts val="2800"/>
              </a:lnSpc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增加成本</a:t>
            </a:r>
          </a:p>
          <a:p>
            <a:pPr lvl="2" eaLnBrk="1" hangingPunct="1">
              <a:lnSpc>
                <a:spcPts val="2800"/>
              </a:lnSpc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可能增加命中时间</a:t>
            </a:r>
          </a:p>
          <a:p>
            <a:pPr marL="457200" indent="-457200">
              <a:lnSpc>
                <a:spcPts val="28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这种方法在片外</a:t>
            </a:r>
            <a:r>
              <a:rPr lang="en-US" altLang="zh-CN" dirty="0">
                <a:ea typeface="微软雅黑 Light" panose="020B0502040204020203" pitchFamily="34" charset="-122"/>
              </a:rPr>
              <a:t>Cache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中用得比较多 </a:t>
            </a:r>
          </a:p>
        </p:txBody>
      </p:sp>
      <p:sp>
        <p:nvSpPr>
          <p:cNvPr id="6" name="矩形 5"/>
          <p:cNvSpPr/>
          <p:nvPr/>
        </p:nvSpPr>
        <p:spPr>
          <a:xfrm>
            <a:off x="3358712" y="648962"/>
            <a:ext cx="5474576" cy="480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ts val="28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方法二：增加</a:t>
            </a:r>
            <a:r>
              <a:rPr lang="en-US" altLang="zh-CN" sz="3600" dirty="0">
                <a:ea typeface="微软雅黑" panose="020B0503020204020204" pitchFamily="34" charset="-122"/>
              </a:rPr>
              <a:t>Cache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的容量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2DC0E7-F339-0FC7-D00C-E48A4CAB0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251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542" y="143690"/>
            <a:ext cx="6905626" cy="771525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2.1 </a:t>
            </a:r>
            <a:r>
              <a:rPr lang="zh-CN" altLang="en-US" sz="3600" b="1" dirty="0"/>
              <a:t>存储体系基础知识复习</a:t>
            </a:r>
            <a:endParaRPr lang="zh-CN" altLang="en-US" sz="3600" dirty="0"/>
          </a:p>
        </p:txBody>
      </p:sp>
      <p:pic>
        <p:nvPicPr>
          <p:cNvPr id="7170" name="Picture 2" descr="https://p.ananas.chaoxing.com/star3/origin/480bc15191ded50bbc63040e0c0a8a4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"/>
          <a:stretch/>
        </p:blipFill>
        <p:spPr bwMode="auto">
          <a:xfrm>
            <a:off x="5779879" y="7684"/>
            <a:ext cx="5786846" cy="685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p.ananas.chaoxing.com/star3/origin/9cc6eb6ea72d0a2f294aea89521e748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29" y="2265966"/>
            <a:ext cx="4693118" cy="286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71CC550-372C-1370-DB14-CFA9801E5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856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07987" y="1203325"/>
            <a:ext cx="10873967" cy="411434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6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采用相联度超过</a:t>
            </a:r>
            <a:r>
              <a:rPr lang="en-US" altLang="zh-CN" dirty="0">
                <a:ea typeface="微软雅黑 Light" panose="020B0502040204020203" pitchFamily="34" charset="-122"/>
              </a:rPr>
              <a:t>8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的方案的实际意义不大。</a:t>
            </a:r>
          </a:p>
          <a:p>
            <a:pPr marL="457200" indent="-457200">
              <a:lnSpc>
                <a:spcPct val="160000"/>
              </a:lnSpc>
            </a:pPr>
            <a:r>
              <a:rPr lang="en-US" altLang="zh-CN" dirty="0">
                <a:ea typeface="微软雅黑 Light" panose="020B0502040204020203" pitchFamily="34" charset="-122"/>
              </a:rPr>
              <a:t>2:1Cache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经验规则</a:t>
            </a:r>
          </a:p>
          <a:p>
            <a:pPr marL="447675" indent="714375">
              <a:lnSpc>
                <a:spcPct val="160000"/>
              </a:lnSpc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容量为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的直接映像</a:t>
            </a:r>
            <a:r>
              <a:rPr lang="en-US" altLang="zh-CN" dirty="0">
                <a:ea typeface="微软雅黑 Light" panose="020B0502040204020203" pitchFamily="34" charset="-122"/>
              </a:rPr>
              <a:t>Cache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的不命中率和容量为</a:t>
            </a:r>
            <a:r>
              <a:rPr lang="en-US" altLang="zh-CN" dirty="0">
                <a:ea typeface="微软雅黑 Light" panose="020B0502040204020203" pitchFamily="34" charset="-122"/>
              </a:rPr>
              <a:t>N/2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的两路组相联</a:t>
            </a:r>
            <a:r>
              <a:rPr lang="en-US" altLang="zh-CN" dirty="0">
                <a:ea typeface="微软雅黑 Light" panose="020B0502040204020203" pitchFamily="34" charset="-122"/>
              </a:rPr>
              <a:t>Cache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的不命中率差不多相同。</a:t>
            </a:r>
          </a:p>
          <a:p>
            <a:pPr marL="457200" indent="-457200">
              <a:lnSpc>
                <a:spcPct val="16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提高相联度是以增加命中时间为代价。 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AutoNum type="arabicPeriod" startAt="3"/>
            </a:pPr>
            <a:endParaRPr lang="en-US" altLang="zh-CN" sz="1800" dirty="0">
              <a:solidFill>
                <a:srgbClr val="D6009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26175" y="539019"/>
            <a:ext cx="4339650" cy="4714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ts val="28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方法三：提高相联度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1F7FB4C-77BD-0BC3-FEA4-DDF912665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173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24986" y="1106884"/>
            <a:ext cx="7523639" cy="683816"/>
          </a:xfrm>
        </p:spPr>
        <p:txBody>
          <a:bodyPr/>
          <a:lstStyle/>
          <a:p>
            <a:pPr marL="457200" indent="-457200"/>
            <a:r>
              <a:rPr lang="zh-CN" altLang="en-US" dirty="0">
                <a:latin typeface="黑体" panose="02010609060101010101" pitchFamily="49" charset="-122"/>
              </a:rPr>
              <a:t>多路组相联 </a:t>
            </a:r>
            <a:r>
              <a:rPr lang="en-US" altLang="zh-CN" dirty="0">
                <a:latin typeface="黑体" panose="02010609060101010101" pitchFamily="49" charset="-122"/>
              </a:rPr>
              <a:t>V.S. </a:t>
            </a:r>
            <a:r>
              <a:rPr lang="zh-CN" altLang="en-US" dirty="0">
                <a:latin typeface="黑体" panose="02010609060101010101" pitchFamily="49" charset="-122"/>
              </a:rPr>
              <a:t>直接映像</a:t>
            </a:r>
          </a:p>
          <a:p>
            <a:pPr marL="457200" indent="-457200"/>
            <a:endParaRPr lang="zh-CN" altLang="en-US" sz="2400" dirty="0">
              <a:latin typeface="黑体" panose="0201060906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44340" y="277330"/>
            <a:ext cx="80970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方法四：伪相联 </a:t>
            </a:r>
            <a:r>
              <a:rPr lang="en-US" altLang="zh-CN" sz="3600" dirty="0">
                <a:ea typeface="微软雅黑" panose="020B0503020204020204" pitchFamily="34" charset="-122"/>
              </a:rPr>
              <a:t>Cache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列相联 </a:t>
            </a:r>
            <a:r>
              <a:rPr lang="en-US" altLang="zh-CN" sz="3600" dirty="0">
                <a:ea typeface="微软雅黑" panose="020B0503020204020204" pitchFamily="34" charset="-122"/>
              </a:rPr>
              <a:t>Cache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92" y="1979483"/>
            <a:ext cx="5306165" cy="150516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47699" y="3991031"/>
            <a:ext cx="6096000" cy="19575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</a:rPr>
              <a:t>伪相联</a:t>
            </a:r>
            <a:r>
              <a:rPr lang="en-US" altLang="zh-CN" sz="2800" dirty="0"/>
              <a:t>Cache</a:t>
            </a:r>
            <a:r>
              <a:rPr lang="zh-CN" altLang="en-US" sz="2800" dirty="0">
                <a:latin typeface="黑体" panose="02010609060101010101" pitchFamily="49" charset="-122"/>
              </a:rPr>
              <a:t>的优点</a:t>
            </a:r>
          </a:p>
          <a:p>
            <a:pPr marL="108585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命中时间小</a:t>
            </a:r>
          </a:p>
          <a:p>
            <a:pPr marL="108585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不命中率低</a:t>
            </a:r>
            <a:endParaRPr lang="zh-CN" altLang="en-US" sz="24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B24F829-8252-8404-A0A3-7389BD6AB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624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87314" y="850220"/>
            <a:ext cx="7494586" cy="5599565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ea typeface="微软雅黑 Light" panose="020B0502040204020203" pitchFamily="34" charset="-122"/>
              </a:rPr>
              <a:t>基本思想及工作原理 </a:t>
            </a:r>
            <a:endParaRPr lang="en-US" altLang="zh-CN" dirty="0">
              <a:ea typeface="微软雅黑 Light" panose="020B0502040204020203" pitchFamily="34" charset="-122"/>
            </a:endParaRPr>
          </a:p>
          <a:p>
            <a:pPr lvl="1">
              <a:lnSpc>
                <a:spcPct val="130000"/>
              </a:lnSpc>
            </a:pPr>
            <a:r>
              <a:rPr lang="zh-CN" altLang="en-US" dirty="0">
                <a:ea typeface="微软雅黑 Light" panose="020B0502040204020203" pitchFamily="34" charset="-122"/>
              </a:rPr>
              <a:t>在逻辑上把直接映像</a:t>
            </a:r>
            <a:r>
              <a:rPr lang="en-US" altLang="zh-CN" dirty="0">
                <a:ea typeface="微软雅黑 Light" panose="020B0502040204020203" pitchFamily="34" charset="-122"/>
              </a:rPr>
              <a:t>Cache</a:t>
            </a:r>
            <a:r>
              <a:rPr lang="zh-CN" altLang="en-US" dirty="0">
                <a:ea typeface="微软雅黑 Light" panose="020B0502040204020203" pitchFamily="34" charset="-122"/>
              </a:rPr>
              <a:t>的空间上下平分为两个区。</a:t>
            </a:r>
            <a:endParaRPr lang="en-US" altLang="zh-CN" dirty="0">
              <a:ea typeface="微软雅黑 Light" panose="020B0502040204020203" pitchFamily="34" charset="-122"/>
            </a:endParaRPr>
          </a:p>
          <a:p>
            <a:pPr lvl="1">
              <a:lnSpc>
                <a:spcPct val="130000"/>
              </a:lnSpc>
            </a:pPr>
            <a:r>
              <a:rPr lang="zh-CN" altLang="en-US" dirty="0">
                <a:ea typeface="微软雅黑 Light" panose="020B0502040204020203" pitchFamily="34" charset="-122"/>
              </a:rPr>
              <a:t>对于任何一次访问，伪相联</a:t>
            </a:r>
            <a:r>
              <a:rPr lang="en-US" altLang="zh-CN" dirty="0">
                <a:ea typeface="微软雅黑 Light" panose="020B0502040204020203" pitchFamily="34" charset="-122"/>
              </a:rPr>
              <a:t>Cache</a:t>
            </a:r>
            <a:r>
              <a:rPr lang="zh-CN" altLang="en-US" dirty="0">
                <a:ea typeface="微软雅黑 Light" panose="020B0502040204020203" pitchFamily="34" charset="-122"/>
              </a:rPr>
              <a:t>先按直接映像</a:t>
            </a:r>
            <a:r>
              <a:rPr lang="en-US" altLang="zh-CN" dirty="0">
                <a:ea typeface="微软雅黑 Light" panose="020B0502040204020203" pitchFamily="34" charset="-122"/>
              </a:rPr>
              <a:t>Cache</a:t>
            </a:r>
            <a:r>
              <a:rPr lang="zh-CN" altLang="en-US" dirty="0">
                <a:ea typeface="微软雅黑 Light" panose="020B0502040204020203" pitchFamily="34" charset="-122"/>
              </a:rPr>
              <a:t>的方式去处理。</a:t>
            </a:r>
            <a:endParaRPr lang="en-US" altLang="zh-CN" dirty="0">
              <a:ea typeface="微软雅黑 Light" panose="020B0502040204020203" pitchFamily="34" charset="-122"/>
            </a:endParaRPr>
          </a:p>
          <a:p>
            <a:pPr lvl="2">
              <a:lnSpc>
                <a:spcPct val="130000"/>
              </a:lnSpc>
            </a:pPr>
            <a:r>
              <a:rPr lang="zh-CN" altLang="en-US" sz="2400" dirty="0">
                <a:ea typeface="微软雅黑 Light" panose="020B0502040204020203" pitchFamily="34" charset="-122"/>
              </a:rPr>
              <a:t>若命中，则其访问过程与直接映像</a:t>
            </a:r>
            <a:r>
              <a:rPr lang="en-US" altLang="zh-CN" sz="2400" dirty="0">
                <a:ea typeface="微软雅黑 Light" panose="020B0502040204020203" pitchFamily="34" charset="-122"/>
              </a:rPr>
              <a:t>Cache</a:t>
            </a:r>
            <a:r>
              <a:rPr lang="zh-CN" altLang="en-US" sz="2400" dirty="0">
                <a:ea typeface="微软雅黑 Light" panose="020B0502040204020203" pitchFamily="34" charset="-122"/>
              </a:rPr>
              <a:t>的情况一样。</a:t>
            </a:r>
            <a:endParaRPr lang="en-US" altLang="zh-CN" sz="2400" dirty="0">
              <a:ea typeface="微软雅黑 Light" panose="020B0502040204020203" pitchFamily="34" charset="-122"/>
            </a:endParaRPr>
          </a:p>
          <a:p>
            <a:pPr lvl="2">
              <a:lnSpc>
                <a:spcPct val="130000"/>
              </a:lnSpc>
            </a:pPr>
            <a:r>
              <a:rPr lang="zh-CN" altLang="en-US" sz="2400" dirty="0">
                <a:ea typeface="微软雅黑 Light" panose="020B0502040204020203" pitchFamily="34" charset="-122"/>
              </a:rPr>
              <a:t>若不命中，则再到另一区相应的位置去查找。</a:t>
            </a:r>
            <a:endParaRPr lang="en-US" altLang="zh-CN" sz="2400" dirty="0">
              <a:ea typeface="微软雅黑 Light" panose="020B0502040204020203" pitchFamily="34" charset="-122"/>
            </a:endParaRPr>
          </a:p>
          <a:p>
            <a:pPr lvl="3">
              <a:lnSpc>
                <a:spcPct val="130000"/>
              </a:lnSpc>
            </a:pPr>
            <a:r>
              <a:rPr lang="zh-CN" altLang="en-US" sz="2400" dirty="0">
                <a:ea typeface="微软雅黑 Light" panose="020B0502040204020203" pitchFamily="34" charset="-122"/>
              </a:rPr>
              <a:t>若找到，则发生了伪命中</a:t>
            </a:r>
            <a:r>
              <a:rPr lang="en-US" altLang="zh-CN" sz="2400" dirty="0">
                <a:ea typeface="微软雅黑 Light" panose="020B0502040204020203" pitchFamily="34" charset="-122"/>
              </a:rPr>
              <a:t>.</a:t>
            </a:r>
          </a:p>
          <a:p>
            <a:pPr lvl="3">
              <a:lnSpc>
                <a:spcPct val="130000"/>
              </a:lnSpc>
            </a:pPr>
            <a:r>
              <a:rPr lang="zh-CN" altLang="en-US" sz="2400" dirty="0">
                <a:ea typeface="微软雅黑 Light" panose="020B0502040204020203" pitchFamily="34" charset="-122"/>
              </a:rPr>
              <a:t>否则就只好访问下一级存储器。</a:t>
            </a:r>
            <a:endParaRPr lang="zh-CN" altLang="en-US" sz="2000" dirty="0">
              <a:ea typeface="微软雅黑 Light" panose="020B0502040204020203" pitchFamily="34" charset="-122"/>
            </a:endParaRPr>
          </a:p>
        </p:txBody>
      </p:sp>
      <p:graphicFrame>
        <p:nvGraphicFramePr>
          <p:cNvPr id="41987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74451992"/>
              </p:ext>
            </p:extLst>
          </p:nvPr>
        </p:nvGraphicFramePr>
        <p:xfrm>
          <a:off x="7696200" y="2096182"/>
          <a:ext cx="4305300" cy="295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2" imgW="2782824" imgH="1911096" progId="Word.Picture.8">
                  <p:embed/>
                </p:oleObj>
              </mc:Choice>
              <mc:Fallback>
                <p:oleObj name="图片" r:id="rId2" imgW="2782824" imgH="1911096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2096182"/>
                        <a:ext cx="4305300" cy="295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509D630-A18C-043F-4BDB-2B5105415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84CBD4-42EE-4CCD-9A2F-AD3DCAE5439A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4456335"/>
      </p:ext>
    </p:extLst>
  </p:cSld>
  <p:clrMapOvr>
    <a:masterClrMapping/>
  </p:clrMapOvr>
  <p:transition>
    <p:pull dir="r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2" name="Picture 4" descr="5-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3830411"/>
            <a:ext cx="5867400" cy="225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2287929" y="1855788"/>
            <a:ext cx="7616142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2400">
                <a:solidFill>
                  <a:srgbClr val="E24C05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1085850" indent="-4572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q"/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缺点 ：多种命中时间 </a:t>
            </a:r>
            <a:r>
              <a:rPr lang="en-US" altLang="zh-CN" sz="28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-- </a:t>
            </a:r>
            <a:r>
              <a:rPr lang="zh-CN" altLang="en-US" sz="28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快速命中与慢速命中</a:t>
            </a:r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要保证绝大多数命中都是快速命中。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1FA3794-8F4D-FC88-9D59-F71B4EF5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340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04182" y="1848533"/>
            <a:ext cx="8172450" cy="2596105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lnSpc>
                <a:spcPct val="150000"/>
              </a:lnSpc>
            </a:pPr>
            <a:r>
              <a:rPr lang="zh-CN" altLang="en-US" sz="3000" dirty="0">
                <a:solidFill>
                  <a:schemeClr val="tx1"/>
                </a:solidFill>
                <a:ea typeface="微软雅黑 Light" panose="020B0502040204020203" pitchFamily="34" charset="-122"/>
              </a:rPr>
              <a:t>指令和数据都可以预取</a:t>
            </a:r>
          </a:p>
          <a:p>
            <a:pPr marL="457200" indent="-457200">
              <a:lnSpc>
                <a:spcPct val="150000"/>
              </a:lnSpc>
            </a:pPr>
            <a:r>
              <a:rPr lang="zh-CN" altLang="en-US" sz="3000" dirty="0">
                <a:solidFill>
                  <a:schemeClr val="tx1"/>
                </a:solidFill>
                <a:ea typeface="微软雅黑 Light" panose="020B0502040204020203" pitchFamily="34" charset="-122"/>
              </a:rPr>
              <a:t>预取内容既可放入</a:t>
            </a:r>
            <a:r>
              <a:rPr lang="en-US" altLang="zh-CN" sz="3000" dirty="0">
                <a:solidFill>
                  <a:schemeClr val="tx1"/>
                </a:solidFill>
                <a:ea typeface="微软雅黑 Light" panose="020B0502040204020203" pitchFamily="34" charset="-122"/>
              </a:rPr>
              <a:t>Cache</a:t>
            </a:r>
            <a:r>
              <a:rPr lang="zh-CN" altLang="en-US" sz="3000" dirty="0">
                <a:solidFill>
                  <a:schemeClr val="tx1"/>
                </a:solidFill>
                <a:ea typeface="微软雅黑 Light" panose="020B0502040204020203" pitchFamily="34" charset="-122"/>
              </a:rPr>
              <a:t>，也可放在外缓冲器中。</a:t>
            </a: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600" dirty="0">
                <a:ea typeface="微软雅黑 Light" panose="020B0502040204020203" pitchFamily="34" charset="-122"/>
              </a:rPr>
              <a:t>例如：指令流缓冲器</a:t>
            </a:r>
          </a:p>
          <a:p>
            <a:pPr marL="457200" indent="-457200">
              <a:lnSpc>
                <a:spcPct val="150000"/>
              </a:lnSpc>
            </a:pPr>
            <a:r>
              <a:rPr lang="zh-CN" altLang="en-US" sz="3000" dirty="0">
                <a:solidFill>
                  <a:schemeClr val="tx1"/>
                </a:solidFill>
                <a:ea typeface="微软雅黑 Light" panose="020B0502040204020203" pitchFamily="34" charset="-122"/>
              </a:rPr>
              <a:t>指令预取通常由</a:t>
            </a:r>
            <a:r>
              <a:rPr lang="en-US" altLang="zh-CN" sz="3000" dirty="0">
                <a:solidFill>
                  <a:schemeClr val="tx1"/>
                </a:solidFill>
                <a:ea typeface="微软雅黑 Light" panose="020B0502040204020203" pitchFamily="34" charset="-122"/>
              </a:rPr>
              <a:t>Cache</a:t>
            </a:r>
            <a:r>
              <a:rPr lang="zh-CN" altLang="en-US" sz="3000" dirty="0">
                <a:solidFill>
                  <a:schemeClr val="tx1"/>
                </a:solidFill>
                <a:ea typeface="微软雅黑 Light" panose="020B0502040204020203" pitchFamily="34" charset="-122"/>
              </a:rPr>
              <a:t>之外的硬件完成</a:t>
            </a:r>
          </a:p>
          <a:p>
            <a:pPr lvl="3" eaLnBrk="1" hangingPunct="1">
              <a:lnSpc>
                <a:spcPct val="110000"/>
              </a:lnSpc>
            </a:pPr>
            <a:endParaRPr lang="zh-CN" altLang="en-US" dirty="0">
              <a:solidFill>
                <a:srgbClr val="9933FF"/>
              </a:solidFill>
              <a:latin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57007" y="527288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方法五：硬件预取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94D1BBB-57A0-20B3-7D48-121B66501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438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5315" y="5273040"/>
            <a:ext cx="11195956" cy="1276676"/>
          </a:xfrm>
        </p:spPr>
        <p:txBody>
          <a:bodyPr/>
          <a:lstStyle/>
          <a:p>
            <a:pPr marL="1085850" lvl="1" indent="-457200">
              <a:lnSpc>
                <a:spcPct val="140000"/>
              </a:lnSpc>
            </a:pPr>
            <a:r>
              <a:rPr lang="zh-CN" altLang="en-US" dirty="0">
                <a:ea typeface="微软雅黑 Light" panose="020B0502040204020203" pitchFamily="34" charset="-122"/>
              </a:rPr>
              <a:t>预取应利用存储器的空闲带宽，不能影响对正常不命中的处理，否则可能会降低性能。 </a:t>
            </a:r>
          </a:p>
        </p:txBody>
      </p:sp>
      <p:sp>
        <p:nvSpPr>
          <p:cNvPr id="3" name="矩形 2"/>
          <p:cNvSpPr/>
          <p:nvPr/>
        </p:nvSpPr>
        <p:spPr>
          <a:xfrm>
            <a:off x="493713" y="308285"/>
            <a:ext cx="8382000" cy="4872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微软雅黑 Light" panose="020B0502040204020203" pitchFamily="34" charset="-122"/>
              </a:rPr>
              <a:t>预取效果</a:t>
            </a:r>
          </a:p>
          <a:p>
            <a:pPr marL="1085850" lvl="1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ea typeface="微软雅黑 Light" panose="020B0502040204020203" pitchFamily="34" charset="-122"/>
              </a:rPr>
              <a:t>Joppi</a:t>
            </a:r>
            <a:r>
              <a:rPr lang="zh-CN" altLang="en-US" sz="2000" dirty="0">
                <a:ea typeface="微软雅黑 Light" panose="020B0502040204020203" pitchFamily="34" charset="-122"/>
              </a:rPr>
              <a:t>的研究结果</a:t>
            </a:r>
          </a:p>
          <a:p>
            <a:pPr marL="1200150" lvl="2" indent="-28575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a typeface="微软雅黑 Light" panose="020B0502040204020203" pitchFamily="34" charset="-122"/>
              </a:rPr>
              <a:t>指令预取 </a:t>
            </a:r>
            <a:r>
              <a:rPr lang="en-US" altLang="zh-CN" dirty="0">
                <a:ea typeface="微软雅黑 Light" panose="020B0502040204020203" pitchFamily="34" charset="-122"/>
              </a:rPr>
              <a:t>(4KB</a:t>
            </a:r>
            <a:r>
              <a:rPr lang="zh-CN" altLang="en-US" dirty="0">
                <a:ea typeface="微软雅黑 Light" panose="020B0502040204020203" pitchFamily="34" charset="-122"/>
              </a:rPr>
              <a:t>，直接映像</a:t>
            </a:r>
            <a:r>
              <a:rPr lang="en-US" altLang="zh-CN" dirty="0">
                <a:ea typeface="微软雅黑 Light" panose="020B0502040204020203" pitchFamily="34" charset="-122"/>
              </a:rPr>
              <a:t>Cache</a:t>
            </a:r>
            <a:r>
              <a:rPr lang="zh-CN" altLang="en-US" dirty="0">
                <a:ea typeface="微软雅黑 Light" panose="020B0502040204020203" pitchFamily="34" charset="-122"/>
              </a:rPr>
              <a:t>，块大小＝</a:t>
            </a:r>
            <a:r>
              <a:rPr lang="en-US" altLang="zh-CN" dirty="0">
                <a:ea typeface="微软雅黑 Light" panose="020B0502040204020203" pitchFamily="34" charset="-122"/>
              </a:rPr>
              <a:t>16</a:t>
            </a:r>
            <a:r>
              <a:rPr lang="zh-CN" altLang="en-US" dirty="0">
                <a:ea typeface="微软雅黑 Light" panose="020B0502040204020203" pitchFamily="34" charset="-122"/>
              </a:rPr>
              <a:t>字节</a:t>
            </a:r>
            <a:r>
              <a:rPr lang="en-US" altLang="zh-CN" dirty="0">
                <a:ea typeface="微软雅黑 Light" panose="020B0502040204020203" pitchFamily="34" charset="-122"/>
              </a:rPr>
              <a:t>)</a:t>
            </a:r>
          </a:p>
          <a:p>
            <a:pPr lvl="3">
              <a:lnSpc>
                <a:spcPts val="2880"/>
              </a:lnSpc>
            </a:pPr>
            <a:r>
              <a:rPr lang="en-US" altLang="zh-CN" dirty="0"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ea typeface="微软雅黑 Light" panose="020B0502040204020203" pitchFamily="34" charset="-122"/>
              </a:rPr>
              <a:t>个块的指令流缓冲器： 捕获</a:t>
            </a:r>
            <a:r>
              <a:rPr lang="en-US" altLang="zh-CN" dirty="0">
                <a:ea typeface="微软雅黑 Light" panose="020B0502040204020203" pitchFamily="34" charset="-122"/>
              </a:rPr>
              <a:t>15</a:t>
            </a:r>
            <a:r>
              <a:rPr lang="zh-CN" altLang="en-US" dirty="0">
                <a:ea typeface="微软雅黑 Light" panose="020B0502040204020203" pitchFamily="34" charset="-122"/>
              </a:rPr>
              <a:t>％～</a:t>
            </a:r>
            <a:r>
              <a:rPr lang="en-US" altLang="zh-CN" dirty="0">
                <a:ea typeface="微软雅黑 Light" panose="020B0502040204020203" pitchFamily="34" charset="-122"/>
              </a:rPr>
              <a:t>25</a:t>
            </a:r>
            <a:r>
              <a:rPr lang="zh-CN" altLang="en-US" dirty="0">
                <a:ea typeface="微软雅黑 Light" panose="020B0502040204020203" pitchFamily="34" charset="-122"/>
              </a:rPr>
              <a:t>％的不命中</a:t>
            </a:r>
          </a:p>
          <a:p>
            <a:pPr lvl="3">
              <a:lnSpc>
                <a:spcPts val="2880"/>
              </a:lnSpc>
            </a:pPr>
            <a:r>
              <a:rPr lang="en-US" altLang="zh-CN" dirty="0">
                <a:ea typeface="微软雅黑 Light" panose="020B0502040204020203" pitchFamily="34" charset="-122"/>
              </a:rPr>
              <a:t>4</a:t>
            </a:r>
            <a:r>
              <a:rPr lang="zh-CN" altLang="en-US" dirty="0">
                <a:ea typeface="微软雅黑 Light" panose="020B0502040204020203" pitchFamily="34" charset="-122"/>
              </a:rPr>
              <a:t>个块的指令流缓冲器： 捕获</a:t>
            </a:r>
            <a:r>
              <a:rPr lang="en-US" altLang="zh-CN" dirty="0">
                <a:ea typeface="微软雅黑 Light" panose="020B0502040204020203" pitchFamily="34" charset="-122"/>
              </a:rPr>
              <a:t>50</a:t>
            </a:r>
            <a:r>
              <a:rPr lang="zh-CN" altLang="en-US" dirty="0">
                <a:ea typeface="微软雅黑 Light" panose="020B0502040204020203" pitchFamily="34" charset="-122"/>
              </a:rPr>
              <a:t>％</a:t>
            </a:r>
          </a:p>
          <a:p>
            <a:pPr lvl="3">
              <a:lnSpc>
                <a:spcPts val="2880"/>
              </a:lnSpc>
            </a:pPr>
            <a:r>
              <a:rPr lang="en-US" altLang="zh-CN" dirty="0">
                <a:ea typeface="微软雅黑 Light" panose="020B0502040204020203" pitchFamily="34" charset="-122"/>
              </a:rPr>
              <a:t>16</a:t>
            </a:r>
            <a:r>
              <a:rPr lang="zh-CN" altLang="en-US" dirty="0">
                <a:ea typeface="微软雅黑 Light" panose="020B0502040204020203" pitchFamily="34" charset="-122"/>
              </a:rPr>
              <a:t>个块的指令流缓冲器：捕获</a:t>
            </a:r>
            <a:r>
              <a:rPr lang="en-US" altLang="zh-CN" dirty="0">
                <a:ea typeface="微软雅黑 Light" panose="020B0502040204020203" pitchFamily="34" charset="-122"/>
              </a:rPr>
              <a:t>72</a:t>
            </a:r>
            <a:r>
              <a:rPr lang="zh-CN" altLang="en-US" dirty="0">
                <a:ea typeface="微软雅黑 Light" panose="020B0502040204020203" pitchFamily="34" charset="-122"/>
              </a:rPr>
              <a:t>％</a:t>
            </a:r>
            <a:endParaRPr lang="en-US" altLang="zh-CN" dirty="0">
              <a:ea typeface="微软雅黑 Light" panose="020B0502040204020203" pitchFamily="34" charset="-122"/>
            </a:endParaRPr>
          </a:p>
          <a:p>
            <a:pPr marL="1200150" lvl="2" indent="-28575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a typeface="微软雅黑 Light" panose="020B0502040204020203" pitchFamily="34" charset="-122"/>
              </a:rPr>
              <a:t>数据预取 </a:t>
            </a:r>
            <a:r>
              <a:rPr lang="en-US" altLang="zh-CN" dirty="0">
                <a:ea typeface="微软雅黑 Light" panose="020B0502040204020203" pitchFamily="34" charset="-122"/>
              </a:rPr>
              <a:t>(4KB,</a:t>
            </a:r>
            <a:r>
              <a:rPr lang="zh-CN" altLang="en-US" dirty="0">
                <a:ea typeface="微软雅黑 Light" panose="020B0502040204020203" pitchFamily="34" charset="-122"/>
              </a:rPr>
              <a:t>直接映像</a:t>
            </a:r>
            <a:r>
              <a:rPr lang="en-US" altLang="zh-CN" dirty="0">
                <a:ea typeface="微软雅黑 Light" panose="020B0502040204020203" pitchFamily="34" charset="-122"/>
              </a:rPr>
              <a:t>Cache)</a:t>
            </a:r>
          </a:p>
          <a:p>
            <a:pPr lvl="3">
              <a:lnSpc>
                <a:spcPts val="2880"/>
              </a:lnSpc>
            </a:pPr>
            <a:r>
              <a:rPr lang="en-US" altLang="zh-CN" dirty="0"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ea typeface="微软雅黑 Light" panose="020B0502040204020203" pitchFamily="34" charset="-122"/>
              </a:rPr>
              <a:t>个数据流缓冲器，捕获</a:t>
            </a:r>
            <a:r>
              <a:rPr lang="en-US" altLang="zh-CN" dirty="0">
                <a:ea typeface="微软雅黑 Light" panose="020B0502040204020203" pitchFamily="34" charset="-122"/>
              </a:rPr>
              <a:t>25</a:t>
            </a:r>
            <a:r>
              <a:rPr lang="zh-CN" altLang="en-US" dirty="0">
                <a:ea typeface="微软雅黑 Light" panose="020B0502040204020203" pitchFamily="34" charset="-122"/>
              </a:rPr>
              <a:t>％的不命中</a:t>
            </a:r>
          </a:p>
          <a:p>
            <a:pPr lvl="3">
              <a:lnSpc>
                <a:spcPts val="2880"/>
              </a:lnSpc>
            </a:pPr>
            <a:r>
              <a:rPr lang="zh-CN" altLang="en-US" dirty="0">
                <a:ea typeface="微软雅黑 Light" panose="020B0502040204020203" pitchFamily="34" charset="-122"/>
              </a:rPr>
              <a:t>还可以采用多个数据流缓冲器</a:t>
            </a:r>
            <a:endParaRPr lang="en-US" altLang="zh-CN" dirty="0">
              <a:ea typeface="微软雅黑 Light" panose="020B0502040204020203" pitchFamily="34" charset="-122"/>
            </a:endParaRPr>
          </a:p>
          <a:p>
            <a:pPr marL="1085850" lvl="1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微软雅黑 Light" panose="020B0502040204020203" pitchFamily="34" charset="-122"/>
              </a:rPr>
              <a:t>Palacharla</a:t>
            </a:r>
            <a:r>
              <a:rPr lang="zh-CN" altLang="en-US" sz="2000" dirty="0">
                <a:ea typeface="微软雅黑 Light" panose="020B0502040204020203" pitchFamily="34" charset="-122"/>
              </a:rPr>
              <a:t>和</a:t>
            </a:r>
            <a:r>
              <a:rPr lang="en-US" altLang="zh-CN" sz="2000" dirty="0">
                <a:ea typeface="微软雅黑 Light" panose="020B0502040204020203" pitchFamily="34" charset="-122"/>
              </a:rPr>
              <a:t>Kessler</a:t>
            </a:r>
            <a:r>
              <a:rPr lang="zh-CN" altLang="en-US" sz="2000" dirty="0">
                <a:ea typeface="微软雅黑 Light" panose="020B0502040204020203" pitchFamily="34" charset="-122"/>
              </a:rPr>
              <a:t>的研究结果</a:t>
            </a:r>
          </a:p>
          <a:p>
            <a:pPr marL="1200150" lvl="2" indent="-28575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a typeface="微软雅黑 Light" panose="020B0502040204020203" pitchFamily="34" charset="-122"/>
              </a:rPr>
              <a:t>流缓冲器：既能预取指令又能预取数据</a:t>
            </a:r>
          </a:p>
          <a:p>
            <a:pPr lvl="3">
              <a:lnSpc>
                <a:spcPts val="2880"/>
              </a:lnSpc>
            </a:pPr>
            <a:r>
              <a:rPr lang="zh-CN" altLang="en-US" dirty="0">
                <a:ea typeface="微软雅黑 Light" panose="020B0502040204020203" pitchFamily="34" charset="-122"/>
              </a:rPr>
              <a:t>对于两个</a:t>
            </a:r>
            <a:r>
              <a:rPr lang="en-US" altLang="zh-CN" dirty="0">
                <a:ea typeface="微软雅黑 Light" panose="020B0502040204020203" pitchFamily="34" charset="-122"/>
              </a:rPr>
              <a:t>64KB</a:t>
            </a:r>
            <a:r>
              <a:rPr lang="zh-CN" altLang="en-US" dirty="0">
                <a:ea typeface="微软雅黑 Light" panose="020B0502040204020203" pitchFamily="34" charset="-122"/>
              </a:rPr>
              <a:t>四路组相联</a:t>
            </a:r>
            <a:r>
              <a:rPr lang="en-US" altLang="zh-CN" dirty="0">
                <a:ea typeface="微软雅黑 Light" panose="020B0502040204020203" pitchFamily="34" charset="-122"/>
              </a:rPr>
              <a:t>Cache</a:t>
            </a:r>
            <a:r>
              <a:rPr lang="zh-CN" altLang="en-US" dirty="0">
                <a:ea typeface="微软雅黑 Light" panose="020B0502040204020203" pitchFamily="34" charset="-122"/>
              </a:rPr>
              <a:t>来说：</a:t>
            </a:r>
          </a:p>
          <a:p>
            <a:pPr lvl="3">
              <a:lnSpc>
                <a:spcPts val="2880"/>
              </a:lnSpc>
            </a:pPr>
            <a:r>
              <a:rPr lang="en-US" altLang="zh-CN" dirty="0">
                <a:ea typeface="微软雅黑 Light" panose="020B0502040204020203" pitchFamily="34" charset="-122"/>
              </a:rPr>
              <a:t>8</a:t>
            </a:r>
            <a:r>
              <a:rPr lang="zh-CN" altLang="en-US" dirty="0">
                <a:ea typeface="微软雅黑 Light" panose="020B0502040204020203" pitchFamily="34" charset="-122"/>
              </a:rPr>
              <a:t>个流缓冲器能捕获</a:t>
            </a:r>
            <a:r>
              <a:rPr lang="en-US" altLang="zh-CN" dirty="0">
                <a:ea typeface="微软雅黑 Light" panose="020B0502040204020203" pitchFamily="34" charset="-122"/>
              </a:rPr>
              <a:t>50</a:t>
            </a:r>
            <a:r>
              <a:rPr lang="zh-CN" altLang="en-US" dirty="0">
                <a:ea typeface="微软雅黑 Light" panose="020B0502040204020203" pitchFamily="34" charset="-122"/>
              </a:rPr>
              <a:t>％～</a:t>
            </a:r>
            <a:r>
              <a:rPr lang="en-US" altLang="zh-CN" dirty="0">
                <a:ea typeface="微软雅黑 Light" panose="020B0502040204020203" pitchFamily="34" charset="-122"/>
              </a:rPr>
              <a:t>70</a:t>
            </a:r>
            <a:r>
              <a:rPr lang="zh-CN" altLang="en-US" dirty="0">
                <a:ea typeface="微软雅黑 Light" panose="020B0502040204020203" pitchFamily="34" charset="-122"/>
              </a:rPr>
              <a:t>％的不命中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659686-A9DF-D4BC-A799-E3586BCF0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260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0" y="990093"/>
            <a:ext cx="11846560" cy="704849"/>
          </a:xfrm>
        </p:spPr>
        <p:txBody>
          <a:bodyPr>
            <a:normAutofit/>
          </a:bodyPr>
          <a:lstStyle/>
          <a:p>
            <a:pPr marL="171450" indent="0">
              <a:lnSpc>
                <a:spcPts val="2800"/>
              </a:lnSpc>
              <a:buNone/>
            </a:pP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主要思想：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在编译时加入预取指令，在数据被用到之前发出预取请求。</a:t>
            </a:r>
          </a:p>
          <a:p>
            <a:pPr marL="1085850" lvl="1" indent="-457200"/>
            <a:endParaRPr lang="en-US" altLang="zh-CN" sz="1400" dirty="0"/>
          </a:p>
        </p:txBody>
      </p:sp>
      <p:sp>
        <p:nvSpPr>
          <p:cNvPr id="6" name="矩形 5"/>
          <p:cNvSpPr/>
          <p:nvPr/>
        </p:nvSpPr>
        <p:spPr>
          <a:xfrm>
            <a:off x="3385312" y="159082"/>
            <a:ext cx="5724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方法六：编译器控制的预取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257952" y="1652039"/>
            <a:ext cx="11198291" cy="48544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5475" indent="-625475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   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假定：</a:t>
            </a:r>
          </a:p>
          <a:p>
            <a:pPr marL="625475" indent="447675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(1) 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使用一个容量为</a:t>
            </a:r>
            <a:r>
              <a:rPr lang="en-US" altLang="zh-CN" sz="2000" dirty="0">
                <a:solidFill>
                  <a:srgbClr val="9933FF"/>
                </a:solidFill>
                <a:ea typeface="微软雅黑 Light" panose="020B0502040204020203" pitchFamily="34" charset="-122"/>
              </a:rPr>
              <a:t>8KB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、块大小为</a:t>
            </a:r>
            <a:r>
              <a:rPr lang="en-US" altLang="zh-CN" sz="2000" dirty="0">
                <a:solidFill>
                  <a:srgbClr val="9933FF"/>
                </a:solidFill>
                <a:ea typeface="微软雅黑 Light" panose="020B0502040204020203" pitchFamily="34" charset="-122"/>
              </a:rPr>
              <a:t>16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B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的直接映象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Cache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，它采用写回法并且按写分配。</a:t>
            </a:r>
          </a:p>
          <a:p>
            <a:pPr marL="625475" indent="447675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(2) a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b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分别为</a:t>
            </a:r>
            <a:r>
              <a:rPr lang="en-US" altLang="zh-CN" sz="2000" dirty="0">
                <a:solidFill>
                  <a:srgbClr val="9933FF"/>
                </a:solidFill>
                <a:ea typeface="微软雅黑 Light" panose="020B0502040204020203" pitchFamily="34" charset="-122"/>
              </a:rPr>
              <a:t>3×100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3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行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100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列）和</a:t>
            </a:r>
            <a:r>
              <a:rPr lang="en-US" altLang="zh-CN" sz="2000" dirty="0">
                <a:solidFill>
                  <a:srgbClr val="9933FF"/>
                </a:solidFill>
                <a:ea typeface="微软雅黑 Light" panose="020B0502040204020203" pitchFamily="34" charset="-122"/>
              </a:rPr>
              <a:t>101×3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的双精度浮点数组，每个元素都是</a:t>
            </a:r>
            <a:r>
              <a:rPr lang="en-US" altLang="zh-CN" sz="2000" dirty="0">
                <a:solidFill>
                  <a:srgbClr val="9933FF"/>
                </a:solidFill>
                <a:ea typeface="微软雅黑 Light" panose="020B0502040204020203" pitchFamily="34" charset="-122"/>
              </a:rPr>
              <a:t>8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B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。当程序开始执行时，这些数据都不在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Cache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内。</a:t>
            </a:r>
            <a:endParaRPr lang="en-US" altLang="zh-CN" sz="2000" dirty="0">
              <a:solidFill>
                <a:srgbClr val="000000"/>
              </a:solidFill>
              <a:ea typeface="微软雅黑 Light" panose="020B0502040204020203" pitchFamily="34" charset="-122"/>
            </a:endParaRPr>
          </a:p>
          <a:p>
            <a:pPr marL="625475" indent="447675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对于下面的程序：</a:t>
            </a:r>
          </a:p>
          <a:p>
            <a:pPr marL="625475" indent="0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          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for 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（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= 0 ; 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&lt; 3 ; 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=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+ 1 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）</a:t>
            </a:r>
          </a:p>
          <a:p>
            <a:pPr marL="625475" indent="-625475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ea typeface="微软雅黑 Light" panose="020B0502040204020203" pitchFamily="34" charset="-122"/>
              </a:rPr>
              <a:t>                    </a:t>
            </a:r>
            <a:r>
              <a:rPr lang="en-US" altLang="zh-CN" sz="2000" dirty="0">
                <a:ea typeface="微软雅黑 Light" panose="020B0502040204020203" pitchFamily="34" charset="-122"/>
              </a:rPr>
              <a:t>for </a:t>
            </a:r>
            <a:r>
              <a:rPr lang="zh-CN" altLang="en-US" sz="2000" dirty="0">
                <a:ea typeface="微软雅黑 Light" panose="020B0502040204020203" pitchFamily="34" charset="-122"/>
              </a:rPr>
              <a:t>（ </a:t>
            </a:r>
            <a:r>
              <a:rPr lang="en-US" altLang="zh-CN" sz="2000" dirty="0">
                <a:ea typeface="微软雅黑 Light" panose="020B0502040204020203" pitchFamily="34" charset="-122"/>
              </a:rPr>
              <a:t>j = 0 ;  j &lt; 100 ;  j = j + 1 </a:t>
            </a:r>
            <a:r>
              <a:rPr lang="zh-CN" altLang="en-US" sz="2000" dirty="0">
                <a:ea typeface="微软雅黑 Light" panose="020B0502040204020203" pitchFamily="34" charset="-122"/>
              </a:rPr>
              <a:t>）</a:t>
            </a:r>
          </a:p>
          <a:p>
            <a:pPr marL="625475" indent="-625475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ea typeface="微软雅黑 Light" panose="020B0502040204020203" pitchFamily="34" charset="-122"/>
              </a:rPr>
              <a:t>                           </a:t>
            </a:r>
            <a:r>
              <a:rPr lang="en-US" altLang="zh-CN" sz="2000" dirty="0">
                <a:ea typeface="微软雅黑 Light" panose="020B0502040204020203" pitchFamily="34" charset="-122"/>
              </a:rPr>
              <a:t>a [ </a:t>
            </a:r>
            <a:r>
              <a:rPr lang="en-US" altLang="zh-CN" sz="2000" dirty="0" err="1"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ea typeface="微软雅黑 Light" panose="020B0502040204020203" pitchFamily="34" charset="-122"/>
              </a:rPr>
              <a:t> ][ j ] = b[ j ][ 0 ] * b[ j+1 ][ 0 ];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 </a:t>
            </a:r>
          </a:p>
          <a:p>
            <a:pPr marL="625475" indent="-625475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   问：</a:t>
            </a:r>
            <a:endParaRPr lang="en-US" altLang="zh-CN" sz="2000" dirty="0">
              <a:solidFill>
                <a:srgbClr val="000000"/>
              </a:solidFill>
              <a:ea typeface="微软雅黑 Light" panose="020B0502040204020203" pitchFamily="34" charset="-122"/>
            </a:endParaRPr>
          </a:p>
          <a:p>
            <a:pPr marL="625475" indent="447675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）首先，判断哪些访问可能会导致数据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Cache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失效；</a:t>
            </a:r>
            <a:endParaRPr lang="en-US" altLang="zh-CN" sz="2000" dirty="0">
              <a:solidFill>
                <a:srgbClr val="000000"/>
              </a:solidFill>
              <a:ea typeface="微软雅黑 Light" panose="020B0502040204020203" pitchFamily="34" charset="-122"/>
            </a:endParaRPr>
          </a:p>
          <a:p>
            <a:pPr marL="625475" indent="447675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）其次，加入预取指令以减少失效；</a:t>
            </a:r>
            <a:endParaRPr lang="en-US" altLang="zh-CN" sz="2000" dirty="0">
              <a:solidFill>
                <a:srgbClr val="000000"/>
              </a:solidFill>
              <a:ea typeface="微软雅黑 Light" panose="020B0502040204020203" pitchFamily="34" charset="-122"/>
            </a:endParaRPr>
          </a:p>
          <a:p>
            <a:pPr marL="625475" indent="447675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3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）最后，计算所执行的预取指令的条数以及通过预取避免的失效次数。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2489050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None/>
            </a:pPr>
            <a:r>
              <a:rPr lang="zh-CN" altLang="en-US" dirty="0">
                <a:latin typeface="+mn-ea"/>
              </a:rPr>
              <a:t>分析可能发生哪种失效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351" y="454571"/>
            <a:ext cx="1234879" cy="464256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852659" y="390725"/>
            <a:ext cx="454934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假设数组</a:t>
            </a:r>
            <a:r>
              <a:rPr lang="en-US" altLang="zh-CN" dirty="0">
                <a:latin typeface="+mn-ea"/>
              </a:rPr>
              <a:t>a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dirty="0">
                <a:latin typeface="+mn-ea"/>
              </a:rPr>
              <a:t>b</a:t>
            </a:r>
            <a:r>
              <a:rPr lang="zh-CN" altLang="en-US" dirty="0">
                <a:latin typeface="+mn-ea"/>
              </a:rPr>
              <a:t>在内存中</a:t>
            </a:r>
            <a:r>
              <a:rPr lang="zh-CN" altLang="en-US" b="1" dirty="0">
                <a:latin typeface="+mn-ea"/>
              </a:rPr>
              <a:t>连续按行</a:t>
            </a:r>
            <a:r>
              <a:rPr lang="zh-CN" altLang="en-US" dirty="0">
                <a:latin typeface="+mn-ea"/>
              </a:rPr>
              <a:t>存储；</a:t>
            </a:r>
            <a:endParaRPr lang="en-US" altLang="zh-CN" dirty="0">
              <a:latin typeface="+mn-ea"/>
            </a:endParaRP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块</a:t>
            </a:r>
            <a:r>
              <a:rPr lang="en-US" altLang="zh-CN" dirty="0">
                <a:latin typeface="+mn-ea"/>
              </a:rPr>
              <a:t>16B</a:t>
            </a:r>
            <a:r>
              <a:rPr lang="zh-CN" altLang="en-US" dirty="0">
                <a:latin typeface="+mn-ea"/>
              </a:rPr>
              <a:t>，无论是</a:t>
            </a:r>
            <a:r>
              <a:rPr lang="en-US" altLang="zh-CN" dirty="0">
                <a:latin typeface="+mn-ea"/>
              </a:rPr>
              <a:t>a</a:t>
            </a:r>
            <a:r>
              <a:rPr lang="zh-CN" altLang="en-US" dirty="0">
                <a:latin typeface="+mn-ea"/>
              </a:rPr>
              <a:t>还是</a:t>
            </a:r>
            <a:r>
              <a:rPr lang="en-US" altLang="zh-CN" dirty="0">
                <a:latin typeface="+mn-ea"/>
              </a:rPr>
              <a:t>b</a:t>
            </a:r>
            <a:r>
              <a:rPr lang="zh-CN" altLang="en-US" dirty="0">
                <a:latin typeface="+mn-ea"/>
              </a:rPr>
              <a:t>，一块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个元素；</a:t>
            </a:r>
            <a:endParaRPr lang="en-US" altLang="zh-CN" dirty="0">
              <a:latin typeface="+mn-ea"/>
            </a:endParaRP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对于数组</a:t>
            </a:r>
            <a:r>
              <a:rPr lang="en-US" altLang="zh-CN" dirty="0">
                <a:latin typeface="+mn-ea"/>
              </a:rPr>
              <a:t>a</a:t>
            </a:r>
            <a:r>
              <a:rPr lang="zh-CN" altLang="en-US" dirty="0">
                <a:latin typeface="+mn-ea"/>
              </a:rPr>
              <a:t>，分布在</a:t>
            </a:r>
            <a:r>
              <a:rPr lang="en-US" altLang="zh-CN" dirty="0">
                <a:latin typeface="+mn-ea"/>
              </a:rPr>
              <a:t>150</a:t>
            </a:r>
            <a:r>
              <a:rPr lang="zh-CN" altLang="en-US" dirty="0">
                <a:latin typeface="+mn-ea"/>
              </a:rPr>
              <a:t>块中；</a:t>
            </a:r>
            <a:endParaRPr lang="en-US" altLang="zh-CN" dirty="0">
              <a:latin typeface="+mn-ea"/>
            </a:endParaRP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对于数组</a:t>
            </a:r>
            <a:r>
              <a:rPr lang="en-US" altLang="zh-CN" dirty="0">
                <a:latin typeface="+mn-ea"/>
              </a:rPr>
              <a:t>b</a:t>
            </a:r>
            <a:r>
              <a:rPr lang="zh-CN" altLang="en-US" dirty="0">
                <a:latin typeface="+mn-ea"/>
              </a:rPr>
              <a:t>，分布在</a:t>
            </a:r>
            <a:r>
              <a:rPr lang="en-US" altLang="zh-CN" dirty="0">
                <a:latin typeface="+mn-ea"/>
              </a:rPr>
              <a:t>152</a:t>
            </a:r>
            <a:r>
              <a:rPr lang="zh-CN" altLang="en-US" dirty="0">
                <a:latin typeface="+mn-ea"/>
              </a:rPr>
              <a:t>块中；</a:t>
            </a:r>
            <a:endParaRPr lang="en-US" altLang="zh-CN" dirty="0">
              <a:latin typeface="+mn-ea"/>
            </a:endParaRP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a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dirty="0">
                <a:latin typeface="+mn-ea"/>
              </a:rPr>
              <a:t>b</a:t>
            </a:r>
            <a:r>
              <a:rPr lang="zh-CN" altLang="en-US" dirty="0">
                <a:latin typeface="+mn-ea"/>
              </a:rPr>
              <a:t>一共</a:t>
            </a:r>
            <a:r>
              <a:rPr lang="en-US" altLang="zh-CN" dirty="0">
                <a:latin typeface="+mn-ea"/>
              </a:rPr>
              <a:t>302</a:t>
            </a:r>
            <a:r>
              <a:rPr lang="zh-CN" altLang="en-US" dirty="0">
                <a:latin typeface="+mn-ea"/>
              </a:rPr>
              <a:t>块，少于</a:t>
            </a:r>
            <a:r>
              <a:rPr lang="en-US" altLang="zh-CN" dirty="0">
                <a:latin typeface="+mn-ea"/>
              </a:rPr>
              <a:t>Cache</a:t>
            </a:r>
            <a:r>
              <a:rPr lang="zh-CN" altLang="en-US" dirty="0">
                <a:latin typeface="+mn-ea"/>
              </a:rPr>
              <a:t>总块数，因此，不会发生容量失效；</a:t>
            </a:r>
            <a:endParaRPr lang="en-US" altLang="zh-CN" dirty="0">
              <a:latin typeface="+mn-ea"/>
            </a:endParaRP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直接映射，按照假定，</a:t>
            </a:r>
            <a:r>
              <a:rPr lang="en-US" altLang="zh-CN" dirty="0">
                <a:latin typeface="+mn-ea"/>
              </a:rPr>
              <a:t>a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dirty="0">
                <a:latin typeface="+mn-ea"/>
              </a:rPr>
              <a:t>b</a:t>
            </a:r>
            <a:r>
              <a:rPr lang="zh-CN" altLang="en-US" dirty="0">
                <a:latin typeface="+mn-ea"/>
              </a:rPr>
              <a:t>连续存储，不会发生冲突失效；</a:t>
            </a:r>
            <a:endParaRPr lang="en-US" altLang="zh-CN" dirty="0">
              <a:latin typeface="+mn-ea"/>
            </a:endParaRP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只能发生强制失效。</a:t>
            </a:r>
            <a:endParaRPr lang="en-US" altLang="zh-CN" dirty="0">
              <a:latin typeface="+mn-ea"/>
            </a:endParaRP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  <a:p>
            <a:pPr marL="457200" indent="-457200">
              <a:buNone/>
            </a:pPr>
            <a:endParaRPr lang="zh-CN" altLang="en-US" dirty="0">
              <a:latin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020" y="301311"/>
            <a:ext cx="1391647" cy="65291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914" y="454571"/>
            <a:ext cx="1143252" cy="535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69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7209" y="1612811"/>
            <a:ext cx="1143252" cy="535064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239" y="1591982"/>
            <a:ext cx="1143252" cy="535064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790" y="1612812"/>
            <a:ext cx="1143252" cy="535064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6896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None/>
            </a:pPr>
            <a:r>
              <a:rPr lang="zh-CN" altLang="en-US" dirty="0">
                <a:latin typeface="+mn-ea"/>
              </a:rPr>
              <a:t>根据运算过程分析不命中和命中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83" y="1612812"/>
            <a:ext cx="1234879" cy="464256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49496" y="2372659"/>
            <a:ext cx="1008764" cy="5020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失效</a:t>
            </a:r>
          </a:p>
        </p:txBody>
      </p:sp>
      <p:sp>
        <p:nvSpPr>
          <p:cNvPr id="10" name="矩形 9"/>
          <p:cNvSpPr/>
          <p:nvPr/>
        </p:nvSpPr>
        <p:spPr>
          <a:xfrm>
            <a:off x="318068" y="541277"/>
            <a:ext cx="1854368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5475" indent="0">
              <a:lnSpc>
                <a:spcPct val="130000"/>
              </a:lnSpc>
              <a:buNone/>
            </a:pPr>
            <a:r>
              <a:rPr lang="en-US" altLang="zh-CN" dirty="0" err="1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=0;j=0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5414" y="996686"/>
            <a:ext cx="3082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 </a:t>
            </a:r>
            <a:r>
              <a:rPr lang="en-US" altLang="zh-CN" sz="1400" dirty="0">
                <a:latin typeface="+mn-ea"/>
              </a:rPr>
              <a:t>a [0][0] = b[0][0] * b[1][0];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 </a:t>
            </a:r>
            <a:endParaRPr lang="zh-CN" altLang="en-US" sz="1400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198721" y="2492555"/>
            <a:ext cx="238693" cy="56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2665505" y="2498898"/>
            <a:ext cx="236838" cy="26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2665505" y="3236992"/>
            <a:ext cx="236838" cy="26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667465" y="2372659"/>
            <a:ext cx="985960" cy="5020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失效</a:t>
            </a:r>
          </a:p>
        </p:txBody>
      </p:sp>
      <p:sp>
        <p:nvSpPr>
          <p:cNvPr id="19" name="矩形 18"/>
          <p:cNvSpPr/>
          <p:nvPr/>
        </p:nvSpPr>
        <p:spPr>
          <a:xfrm>
            <a:off x="1667465" y="2885583"/>
            <a:ext cx="985960" cy="5020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失效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700" y="1612812"/>
            <a:ext cx="1234879" cy="464256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4505546" y="2379111"/>
            <a:ext cx="1008764" cy="5020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命中</a:t>
            </a:r>
          </a:p>
        </p:txBody>
      </p:sp>
      <p:sp>
        <p:nvSpPr>
          <p:cNvPr id="25" name="矩形 24"/>
          <p:cNvSpPr/>
          <p:nvPr/>
        </p:nvSpPr>
        <p:spPr>
          <a:xfrm>
            <a:off x="4377785" y="541277"/>
            <a:ext cx="1854368" cy="418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5475" indent="0">
              <a:lnSpc>
                <a:spcPct val="130000"/>
              </a:lnSpc>
              <a:buNone/>
            </a:pPr>
            <a:r>
              <a:rPr lang="en-US" altLang="zh-CN" dirty="0" err="1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=0;j=1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4105131" y="996686"/>
            <a:ext cx="2993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 </a:t>
            </a:r>
            <a:r>
              <a:rPr lang="en-US" altLang="zh-CN" sz="1400" dirty="0">
                <a:latin typeface="+mn-ea"/>
              </a:rPr>
              <a:t>a [0][1] = b[1][0] * b[2][0];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 </a:t>
            </a:r>
            <a:endParaRPr lang="zh-CN" altLang="en-US" sz="1400" dirty="0"/>
          </a:p>
        </p:txBody>
      </p:sp>
      <p:cxnSp>
        <p:nvCxnSpPr>
          <p:cNvPr id="27" name="直接箭头连接符 26"/>
          <p:cNvCxnSpPr/>
          <p:nvPr/>
        </p:nvCxnSpPr>
        <p:spPr>
          <a:xfrm>
            <a:off x="4247969" y="2758369"/>
            <a:ext cx="238693" cy="56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>
            <a:off x="6746747" y="3948199"/>
            <a:ext cx="236838" cy="26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>
            <a:off x="6725222" y="3236992"/>
            <a:ext cx="236838" cy="26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5736785" y="2365435"/>
            <a:ext cx="985960" cy="5020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5734056" y="2870977"/>
            <a:ext cx="985960" cy="5020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命中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382" y="1612812"/>
            <a:ext cx="1234879" cy="464256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625895" y="2372659"/>
            <a:ext cx="1008764" cy="5020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494467" y="541277"/>
            <a:ext cx="1854368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5475" indent="0">
              <a:lnSpc>
                <a:spcPct val="130000"/>
              </a:lnSpc>
              <a:buNone/>
            </a:pPr>
            <a:r>
              <a:rPr lang="en-US" altLang="zh-CN" dirty="0" err="1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=0;j=2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8221813" y="996686"/>
            <a:ext cx="2993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 </a:t>
            </a:r>
            <a:r>
              <a:rPr lang="en-US" altLang="zh-CN" sz="1400" dirty="0">
                <a:latin typeface="+mn-ea"/>
              </a:rPr>
              <a:t>a [0][2] = b[2][0] * b[3][0];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 </a:t>
            </a:r>
            <a:endParaRPr lang="zh-CN" altLang="en-US" sz="1400" dirty="0"/>
          </a:p>
        </p:txBody>
      </p:sp>
      <p:cxnSp>
        <p:nvCxnSpPr>
          <p:cNvPr id="38" name="直接箭头连接符 37"/>
          <p:cNvCxnSpPr/>
          <p:nvPr/>
        </p:nvCxnSpPr>
        <p:spPr>
          <a:xfrm>
            <a:off x="8409035" y="2993487"/>
            <a:ext cx="238693" cy="56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H="1">
            <a:off x="10841904" y="4009162"/>
            <a:ext cx="236838" cy="26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>
            <a:off x="10841904" y="4752283"/>
            <a:ext cx="236838" cy="26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9843864" y="2372659"/>
            <a:ext cx="985960" cy="5020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843864" y="2885583"/>
            <a:ext cx="985960" cy="5020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747614" y="3850991"/>
            <a:ext cx="985960" cy="5020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失效</a:t>
            </a:r>
          </a:p>
        </p:txBody>
      </p:sp>
      <p:sp>
        <p:nvSpPr>
          <p:cNvPr id="47" name="矩形 46"/>
          <p:cNvSpPr/>
          <p:nvPr/>
        </p:nvSpPr>
        <p:spPr>
          <a:xfrm>
            <a:off x="3247500" y="11282"/>
            <a:ext cx="537839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5475" indent="-625475">
              <a:lnSpc>
                <a:spcPct val="130000"/>
              </a:lnSpc>
              <a:buNone/>
            </a:pPr>
            <a:r>
              <a:rPr lang="en-US" altLang="zh-CN" dirty="0">
                <a:latin typeface="+mn-ea"/>
              </a:rPr>
              <a:t>a [ </a:t>
            </a:r>
            <a:r>
              <a:rPr lang="en-US" altLang="zh-CN" dirty="0" err="1">
                <a:latin typeface="+mn-ea"/>
              </a:rPr>
              <a:t>i</a:t>
            </a:r>
            <a:r>
              <a:rPr lang="en-US" altLang="zh-CN" dirty="0">
                <a:latin typeface="+mn-ea"/>
              </a:rPr>
              <a:t> ][ j ] = b[ j ][ 0 ] * b[ j+1 ][ 0 ];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  </a:t>
            </a:r>
          </a:p>
        </p:txBody>
      </p:sp>
      <p:sp>
        <p:nvSpPr>
          <p:cNvPr id="50" name="矩形 49"/>
          <p:cNvSpPr/>
          <p:nvPr/>
        </p:nvSpPr>
        <p:spPr>
          <a:xfrm>
            <a:off x="9855944" y="3877958"/>
            <a:ext cx="985960" cy="5020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命中</a:t>
            </a:r>
          </a:p>
        </p:txBody>
      </p:sp>
      <p:sp>
        <p:nvSpPr>
          <p:cNvPr id="51" name="矩形 50"/>
          <p:cNvSpPr/>
          <p:nvPr/>
        </p:nvSpPr>
        <p:spPr>
          <a:xfrm>
            <a:off x="9858996" y="4390882"/>
            <a:ext cx="985960" cy="5020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失效</a:t>
            </a:r>
          </a:p>
        </p:txBody>
      </p:sp>
      <p:sp>
        <p:nvSpPr>
          <p:cNvPr id="52" name="矩形 51"/>
          <p:cNvSpPr/>
          <p:nvPr/>
        </p:nvSpPr>
        <p:spPr>
          <a:xfrm>
            <a:off x="8628973" y="2885583"/>
            <a:ext cx="1005685" cy="5020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失效</a:t>
            </a:r>
          </a:p>
        </p:txBody>
      </p:sp>
    </p:spTree>
    <p:extLst>
      <p:ext uri="{BB962C8B-B14F-4D97-AF65-F5344CB8AC3E}">
        <p14:creationId xmlns:p14="http://schemas.microsoft.com/office/powerpoint/2010/main" val="238989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3" grpId="0" animBg="1"/>
      <p:bldP spid="31" grpId="0" animBg="1"/>
      <p:bldP spid="44" grpId="0" animBg="1"/>
      <p:bldP spid="50" grpId="0" animBg="1"/>
      <p:bldP spid="51" grpId="0" animBg="1"/>
      <p:bldP spid="5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817" y="725943"/>
            <a:ext cx="1143252" cy="53506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446" y="1078127"/>
            <a:ext cx="1234879" cy="464256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546792" y="2336749"/>
            <a:ext cx="1008764" cy="5020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失效</a:t>
            </a:r>
          </a:p>
        </p:txBody>
      </p:sp>
      <p:sp>
        <p:nvSpPr>
          <p:cNvPr id="3" name="矩形 2"/>
          <p:cNvSpPr/>
          <p:nvPr/>
        </p:nvSpPr>
        <p:spPr>
          <a:xfrm>
            <a:off x="132044" y="365185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 </a:t>
            </a:r>
            <a:r>
              <a:rPr lang="en-US" altLang="zh-CN" sz="1400" dirty="0">
                <a:latin typeface="+mn-ea"/>
              </a:rPr>
              <a:t>a [0][0]</a:t>
            </a:r>
            <a:endParaRPr lang="zh-CN" altLang="en-US" sz="1400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1308099" y="1920373"/>
            <a:ext cx="238693" cy="56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546792" y="1802882"/>
            <a:ext cx="985960" cy="5020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失效</a:t>
            </a:r>
          </a:p>
        </p:txBody>
      </p:sp>
      <p:sp>
        <p:nvSpPr>
          <p:cNvPr id="19" name="矩形 18"/>
          <p:cNvSpPr/>
          <p:nvPr/>
        </p:nvSpPr>
        <p:spPr>
          <a:xfrm>
            <a:off x="7785071" y="1478625"/>
            <a:ext cx="985960" cy="5020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失效</a:t>
            </a:r>
          </a:p>
        </p:txBody>
      </p:sp>
      <p:sp>
        <p:nvSpPr>
          <p:cNvPr id="43" name="矩形 42"/>
          <p:cNvSpPr/>
          <p:nvPr/>
        </p:nvSpPr>
        <p:spPr>
          <a:xfrm>
            <a:off x="22786" y="4427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数组</a:t>
            </a:r>
            <a:r>
              <a:rPr lang="en-US" altLang="zh-CN" dirty="0">
                <a:latin typeface="+mn-ea"/>
              </a:rPr>
              <a:t>a</a:t>
            </a:r>
            <a:r>
              <a:rPr lang="zh-CN" altLang="en-US" dirty="0">
                <a:latin typeface="+mn-ea"/>
              </a:rPr>
              <a:t>的访问规律</a:t>
            </a:r>
            <a:endParaRPr lang="zh-CN" altLang="en-US" sz="1400" dirty="0"/>
          </a:p>
        </p:txBody>
      </p:sp>
      <p:sp>
        <p:nvSpPr>
          <p:cNvPr id="48" name="矩形 47"/>
          <p:cNvSpPr/>
          <p:nvPr/>
        </p:nvSpPr>
        <p:spPr>
          <a:xfrm>
            <a:off x="978832" y="356611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 </a:t>
            </a:r>
            <a:r>
              <a:rPr lang="en-US" altLang="zh-CN" sz="1400" dirty="0">
                <a:latin typeface="+mn-ea"/>
              </a:rPr>
              <a:t>a [0][1]</a:t>
            </a:r>
            <a:endParaRPr lang="zh-CN" altLang="en-US" sz="1400" dirty="0"/>
          </a:p>
        </p:txBody>
      </p:sp>
      <p:sp>
        <p:nvSpPr>
          <p:cNvPr id="53" name="矩形 52"/>
          <p:cNvSpPr/>
          <p:nvPr/>
        </p:nvSpPr>
        <p:spPr>
          <a:xfrm>
            <a:off x="1885766" y="356611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 </a:t>
            </a:r>
            <a:r>
              <a:rPr lang="en-US" altLang="zh-CN" sz="1400" dirty="0">
                <a:latin typeface="+mn-ea"/>
              </a:rPr>
              <a:t>a [0][2]</a:t>
            </a:r>
            <a:endParaRPr lang="zh-CN" altLang="en-US" sz="1400" dirty="0"/>
          </a:p>
        </p:txBody>
      </p:sp>
      <p:sp>
        <p:nvSpPr>
          <p:cNvPr id="54" name="矩形 53"/>
          <p:cNvSpPr/>
          <p:nvPr/>
        </p:nvSpPr>
        <p:spPr>
          <a:xfrm>
            <a:off x="2830221" y="348037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 </a:t>
            </a:r>
            <a:r>
              <a:rPr lang="en-US" altLang="zh-CN" sz="1400" dirty="0">
                <a:latin typeface="+mn-ea"/>
              </a:rPr>
              <a:t>a [0][3]</a:t>
            </a:r>
            <a:endParaRPr lang="zh-CN" altLang="en-US" sz="1400" dirty="0"/>
          </a:p>
        </p:txBody>
      </p:sp>
      <p:sp>
        <p:nvSpPr>
          <p:cNvPr id="55" name="矩形 54"/>
          <p:cNvSpPr/>
          <p:nvPr/>
        </p:nvSpPr>
        <p:spPr>
          <a:xfrm>
            <a:off x="3868671" y="348037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等</a:t>
            </a:r>
            <a:endParaRPr lang="zh-CN" altLang="en-US" sz="1400" dirty="0"/>
          </a:p>
        </p:txBody>
      </p:sp>
      <p:cxnSp>
        <p:nvCxnSpPr>
          <p:cNvPr id="56" name="直接箭头连接符 55"/>
          <p:cNvCxnSpPr/>
          <p:nvPr/>
        </p:nvCxnSpPr>
        <p:spPr>
          <a:xfrm>
            <a:off x="1308099" y="2148146"/>
            <a:ext cx="238693" cy="56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546792" y="1806043"/>
            <a:ext cx="985960" cy="5020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命中</a:t>
            </a: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1278206" y="2394751"/>
            <a:ext cx="238693" cy="56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1293152" y="2632695"/>
            <a:ext cx="238693" cy="56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1528162" y="2316975"/>
            <a:ext cx="1008764" cy="5020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命中</a:t>
            </a:r>
          </a:p>
        </p:txBody>
      </p:sp>
      <p:sp>
        <p:nvSpPr>
          <p:cNvPr id="61" name="矩形 60"/>
          <p:cNvSpPr/>
          <p:nvPr/>
        </p:nvSpPr>
        <p:spPr>
          <a:xfrm>
            <a:off x="2937037" y="1746116"/>
            <a:ext cx="38161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+mn-ea"/>
              </a:rPr>
              <a:t> 数组</a:t>
            </a:r>
            <a:r>
              <a:rPr lang="en-US" altLang="zh-CN" sz="1400" dirty="0">
                <a:latin typeface="+mn-ea"/>
              </a:rPr>
              <a:t>a: </a:t>
            </a:r>
            <a:r>
              <a:rPr lang="zh-CN" altLang="en-US" sz="1400" dirty="0">
                <a:latin typeface="+mn-ea"/>
              </a:rPr>
              <a:t>共</a:t>
            </a:r>
            <a:r>
              <a:rPr lang="en-US" altLang="zh-CN" sz="1400" dirty="0">
                <a:latin typeface="+mn-ea"/>
              </a:rPr>
              <a:t>150</a:t>
            </a:r>
            <a:r>
              <a:rPr lang="zh-CN" altLang="en-US" sz="1400" dirty="0">
                <a:latin typeface="+mn-ea"/>
              </a:rPr>
              <a:t>块，失效</a:t>
            </a:r>
            <a:r>
              <a:rPr lang="en-US" altLang="zh-CN" sz="1400" dirty="0">
                <a:latin typeface="+mn-ea"/>
              </a:rPr>
              <a:t>150</a:t>
            </a:r>
            <a:r>
              <a:rPr lang="zh-CN" altLang="en-US" sz="1400" dirty="0">
                <a:latin typeface="+mn-ea"/>
              </a:rPr>
              <a:t>次</a:t>
            </a:r>
            <a:endParaRPr lang="zh-CN" altLang="en-US" sz="1400" dirty="0"/>
          </a:p>
        </p:txBody>
      </p:sp>
      <p:sp>
        <p:nvSpPr>
          <p:cNvPr id="62" name="矩形 61"/>
          <p:cNvSpPr/>
          <p:nvPr/>
        </p:nvSpPr>
        <p:spPr>
          <a:xfrm>
            <a:off x="5407459" y="20932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数组</a:t>
            </a:r>
            <a:r>
              <a:rPr lang="en-US" altLang="zh-CN" dirty="0">
                <a:latin typeface="+mn-ea"/>
              </a:rPr>
              <a:t>b</a:t>
            </a:r>
            <a:r>
              <a:rPr lang="zh-CN" altLang="en-US" dirty="0">
                <a:latin typeface="+mn-ea"/>
              </a:rPr>
              <a:t>的访问规律</a:t>
            </a:r>
            <a:endParaRPr lang="zh-CN" altLang="en-US" sz="1400" dirty="0"/>
          </a:p>
        </p:txBody>
      </p:sp>
      <p:sp>
        <p:nvSpPr>
          <p:cNvPr id="63" name="矩形 62"/>
          <p:cNvSpPr/>
          <p:nvPr/>
        </p:nvSpPr>
        <p:spPr>
          <a:xfrm>
            <a:off x="5605650" y="348037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b</a:t>
            </a:r>
            <a:r>
              <a:rPr lang="en-US" altLang="zh-CN" sz="1400" dirty="0">
                <a:latin typeface="+mn-ea"/>
              </a:rPr>
              <a:t> [0][0]</a:t>
            </a:r>
            <a:endParaRPr lang="zh-CN" altLang="en-US" sz="1400" dirty="0"/>
          </a:p>
        </p:txBody>
      </p:sp>
      <p:sp>
        <p:nvSpPr>
          <p:cNvPr id="64" name="矩形 63"/>
          <p:cNvSpPr/>
          <p:nvPr/>
        </p:nvSpPr>
        <p:spPr>
          <a:xfrm>
            <a:off x="6581189" y="348037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b</a:t>
            </a:r>
            <a:r>
              <a:rPr lang="en-US" altLang="zh-CN" sz="1400" dirty="0">
                <a:latin typeface="+mn-ea"/>
              </a:rPr>
              <a:t> [1][0]</a:t>
            </a:r>
            <a:endParaRPr lang="zh-CN" altLang="en-US" sz="1400" dirty="0"/>
          </a:p>
        </p:txBody>
      </p:sp>
      <p:sp>
        <p:nvSpPr>
          <p:cNvPr id="65" name="矩形 64"/>
          <p:cNvSpPr/>
          <p:nvPr/>
        </p:nvSpPr>
        <p:spPr>
          <a:xfrm>
            <a:off x="7536853" y="348037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b</a:t>
            </a:r>
            <a:r>
              <a:rPr lang="en-US" altLang="zh-CN" sz="1400" dirty="0">
                <a:latin typeface="+mn-ea"/>
              </a:rPr>
              <a:t> [2][0]</a:t>
            </a:r>
            <a:endParaRPr lang="zh-CN" altLang="en-US" sz="1400" dirty="0"/>
          </a:p>
        </p:txBody>
      </p:sp>
      <p:sp>
        <p:nvSpPr>
          <p:cNvPr id="66" name="矩形 65"/>
          <p:cNvSpPr/>
          <p:nvPr/>
        </p:nvSpPr>
        <p:spPr>
          <a:xfrm>
            <a:off x="8512392" y="348037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b</a:t>
            </a:r>
            <a:r>
              <a:rPr lang="en-US" altLang="zh-CN" sz="1400" dirty="0">
                <a:latin typeface="+mn-ea"/>
              </a:rPr>
              <a:t> [3][0]</a:t>
            </a:r>
            <a:endParaRPr lang="zh-CN" altLang="en-US" sz="1400" dirty="0"/>
          </a:p>
        </p:txBody>
      </p:sp>
      <p:sp>
        <p:nvSpPr>
          <p:cNvPr id="67" name="矩形 66"/>
          <p:cNvSpPr/>
          <p:nvPr/>
        </p:nvSpPr>
        <p:spPr>
          <a:xfrm>
            <a:off x="9637115" y="348037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 </a:t>
            </a:r>
            <a:r>
              <a:rPr lang="en-US" altLang="zh-CN" sz="1400" dirty="0">
                <a:latin typeface="+mn-ea"/>
              </a:rPr>
              <a:t>…</a:t>
            </a:r>
            <a:endParaRPr lang="zh-CN" altLang="en-US" sz="1400" dirty="0"/>
          </a:p>
        </p:txBody>
      </p:sp>
      <p:sp>
        <p:nvSpPr>
          <p:cNvPr id="68" name="矩形 67"/>
          <p:cNvSpPr/>
          <p:nvPr/>
        </p:nvSpPr>
        <p:spPr>
          <a:xfrm>
            <a:off x="10197580" y="348037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b</a:t>
            </a:r>
            <a:r>
              <a:rPr lang="en-US" altLang="zh-CN" sz="1400" dirty="0">
                <a:latin typeface="+mn-ea"/>
              </a:rPr>
              <a:t> [100][0]</a:t>
            </a:r>
            <a:endParaRPr lang="zh-CN" altLang="en-US" sz="1400" dirty="0"/>
          </a:p>
        </p:txBody>
      </p:sp>
      <p:cxnSp>
        <p:nvCxnSpPr>
          <p:cNvPr id="69" name="直接箭头连接符 68"/>
          <p:cNvCxnSpPr/>
          <p:nvPr/>
        </p:nvCxnSpPr>
        <p:spPr>
          <a:xfrm>
            <a:off x="7536853" y="1623045"/>
            <a:ext cx="238693" cy="56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>
            <a:off x="7536853" y="2336749"/>
            <a:ext cx="238693" cy="56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7785071" y="1980647"/>
            <a:ext cx="985960" cy="5020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失效</a:t>
            </a:r>
          </a:p>
        </p:txBody>
      </p:sp>
      <p:cxnSp>
        <p:nvCxnSpPr>
          <p:cNvPr id="72" name="直接箭头连接符 71"/>
          <p:cNvCxnSpPr/>
          <p:nvPr/>
        </p:nvCxnSpPr>
        <p:spPr>
          <a:xfrm>
            <a:off x="7536853" y="3071134"/>
            <a:ext cx="238693" cy="56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7785071" y="2984691"/>
            <a:ext cx="985960" cy="5020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失效</a:t>
            </a:r>
          </a:p>
        </p:txBody>
      </p:sp>
      <p:cxnSp>
        <p:nvCxnSpPr>
          <p:cNvPr id="74" name="直接箭头连接符 73"/>
          <p:cNvCxnSpPr/>
          <p:nvPr/>
        </p:nvCxnSpPr>
        <p:spPr>
          <a:xfrm>
            <a:off x="7536853" y="3839476"/>
            <a:ext cx="238693" cy="56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7785071" y="3495287"/>
            <a:ext cx="985960" cy="5020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失效</a:t>
            </a:r>
          </a:p>
        </p:txBody>
      </p:sp>
      <p:cxnSp>
        <p:nvCxnSpPr>
          <p:cNvPr id="76" name="直接箭头连接符 75"/>
          <p:cNvCxnSpPr/>
          <p:nvPr/>
        </p:nvCxnSpPr>
        <p:spPr>
          <a:xfrm>
            <a:off x="7536852" y="5344426"/>
            <a:ext cx="238693" cy="56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7785071" y="5218670"/>
            <a:ext cx="985960" cy="5020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失效</a:t>
            </a:r>
          </a:p>
        </p:txBody>
      </p:sp>
      <p:sp>
        <p:nvSpPr>
          <p:cNvPr id="78" name="矩形 77"/>
          <p:cNvSpPr/>
          <p:nvPr/>
        </p:nvSpPr>
        <p:spPr>
          <a:xfrm>
            <a:off x="2937036" y="2188393"/>
            <a:ext cx="39549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+mn-ea"/>
              </a:rPr>
              <a:t> 数组</a:t>
            </a:r>
            <a:r>
              <a:rPr lang="en-US" altLang="zh-CN" sz="1400" dirty="0">
                <a:latin typeface="+mn-ea"/>
              </a:rPr>
              <a:t>b</a:t>
            </a:r>
            <a:r>
              <a:rPr lang="zh-CN" altLang="en-US" sz="1400" dirty="0">
                <a:latin typeface="+mn-ea"/>
              </a:rPr>
              <a:t>：</a:t>
            </a:r>
            <a:r>
              <a:rPr lang="en-US" altLang="zh-CN" sz="1400" dirty="0" err="1">
                <a:latin typeface="+mn-ea"/>
              </a:rPr>
              <a:t>i</a:t>
            </a:r>
            <a:r>
              <a:rPr lang="en-US" altLang="zh-CN" sz="1400" dirty="0">
                <a:latin typeface="+mn-ea"/>
              </a:rPr>
              <a:t>=0</a:t>
            </a:r>
            <a:r>
              <a:rPr lang="zh-CN" altLang="en-US" sz="1400" dirty="0">
                <a:latin typeface="+mn-ea"/>
              </a:rPr>
              <a:t>时，失效</a:t>
            </a:r>
            <a:r>
              <a:rPr lang="en-US" altLang="zh-CN" sz="1400" dirty="0">
                <a:latin typeface="+mn-ea"/>
              </a:rPr>
              <a:t>101</a:t>
            </a:r>
            <a:r>
              <a:rPr lang="zh-CN" altLang="en-US" sz="1400" dirty="0">
                <a:latin typeface="+mn-ea"/>
              </a:rPr>
              <a:t>次；</a:t>
            </a:r>
            <a:r>
              <a:rPr lang="en-US" altLang="zh-CN" sz="1400" dirty="0" err="1">
                <a:latin typeface="+mn-ea"/>
              </a:rPr>
              <a:t>i</a:t>
            </a:r>
            <a:r>
              <a:rPr lang="en-US" altLang="zh-CN" sz="1400" dirty="0">
                <a:latin typeface="+mn-ea"/>
              </a:rPr>
              <a:t>=1</a:t>
            </a:r>
            <a:r>
              <a:rPr lang="zh-CN" altLang="en-US" sz="1400" dirty="0">
                <a:latin typeface="+mn-ea"/>
              </a:rPr>
              <a:t>和</a:t>
            </a:r>
            <a:r>
              <a:rPr lang="en-US" altLang="zh-CN" sz="1400" dirty="0">
                <a:latin typeface="+mn-ea"/>
              </a:rPr>
              <a:t>2</a:t>
            </a:r>
            <a:r>
              <a:rPr lang="zh-CN" altLang="en-US" sz="1400" dirty="0">
                <a:latin typeface="+mn-ea"/>
              </a:rPr>
              <a:t>时，无失效</a:t>
            </a:r>
            <a:endParaRPr lang="zh-CN" altLang="en-US" sz="1100" dirty="0"/>
          </a:p>
        </p:txBody>
      </p:sp>
      <p:sp>
        <p:nvSpPr>
          <p:cNvPr id="79" name="矩形 78"/>
          <p:cNvSpPr/>
          <p:nvPr/>
        </p:nvSpPr>
        <p:spPr>
          <a:xfrm>
            <a:off x="3339334" y="2838771"/>
            <a:ext cx="28777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+mn-ea"/>
              </a:rPr>
              <a:t> 一共失效次数：</a:t>
            </a:r>
            <a:r>
              <a:rPr lang="en-US" altLang="zh-CN" sz="1400" b="1" dirty="0">
                <a:latin typeface="+mn-ea"/>
              </a:rPr>
              <a:t>150+101 = 251</a:t>
            </a:r>
            <a:r>
              <a:rPr lang="zh-CN" altLang="en-US" sz="1400" b="1" dirty="0">
                <a:latin typeface="+mn-ea"/>
              </a:rPr>
              <a:t>次</a:t>
            </a:r>
            <a:endParaRPr lang="zh-CN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33459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/>
      <p:bldP spid="18" grpId="0" animBg="1"/>
      <p:bldP spid="19" grpId="0" animBg="1"/>
      <p:bldP spid="48" grpId="0"/>
      <p:bldP spid="53" grpId="0"/>
      <p:bldP spid="54" grpId="0"/>
      <p:bldP spid="55" grpId="0"/>
      <p:bldP spid="57" grpId="0" animBg="1"/>
      <p:bldP spid="60" grpId="0" animBg="1"/>
      <p:bldP spid="61" grpId="0"/>
      <p:bldP spid="63" grpId="0"/>
      <p:bldP spid="64" grpId="0"/>
      <p:bldP spid="65" grpId="0"/>
      <p:bldP spid="66" grpId="0"/>
      <p:bldP spid="67" grpId="0"/>
      <p:bldP spid="68" grpId="0"/>
      <p:bldP spid="71" grpId="0" animBg="1"/>
      <p:bldP spid="73" grpId="0" animBg="1"/>
      <p:bldP spid="75" grpId="0" animBg="1"/>
      <p:bldP spid="77" grpId="0" animBg="1"/>
      <p:bldP spid="78" grpId="0"/>
      <p:bldP spid="7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06400" y="2265584"/>
            <a:ext cx="10427607" cy="38657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不命中率 （失效率）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lang="en-US" altLang="zh-CN" dirty="0">
                <a:ea typeface="微软雅黑 Light" panose="020B0502040204020203" pitchFamily="34" charset="-122"/>
              </a:rPr>
              <a:t>1-H</a:t>
            </a:r>
            <a:r>
              <a:rPr lang="zh-CN" altLang="en-US" dirty="0">
                <a:ea typeface="微软雅黑 Light" panose="020B0502040204020203" pitchFamily="34" charset="-122"/>
              </a:rPr>
              <a:t>（命中率）</a:t>
            </a:r>
            <a:endParaRPr lang="en-US" altLang="zh-CN" dirty="0"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命中率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en-US" altLang="zh-CN" dirty="0">
                <a:latin typeface="黑体" panose="02010609060101010101" pitchFamily="49" charset="-122"/>
              </a:rPr>
              <a:t>CPU</a:t>
            </a:r>
            <a:r>
              <a:rPr lang="zh-CN" altLang="en-US" dirty="0">
                <a:latin typeface="黑体" panose="02010609060101010101" pitchFamily="49" charset="-122"/>
              </a:rPr>
              <a:t>访问存储系统时，在</a:t>
            </a:r>
            <a:r>
              <a:rPr lang="en-US" altLang="zh-CN" dirty="0">
                <a:latin typeface="黑体" panose="02010609060101010101" pitchFamily="49" charset="-122"/>
              </a:rPr>
              <a:t>M</a:t>
            </a:r>
            <a:r>
              <a:rPr lang="en-US" altLang="zh-CN" baseline="-25000" dirty="0">
                <a:latin typeface="黑体" panose="02010609060101010101" pitchFamily="49" charset="-122"/>
              </a:rPr>
              <a:t>1</a:t>
            </a:r>
            <a:r>
              <a:rPr lang="zh-CN" altLang="en-US" dirty="0">
                <a:latin typeface="黑体" panose="02010609060101010101" pitchFamily="49" charset="-122"/>
              </a:rPr>
              <a:t>中找到所需信息的概率。</a:t>
            </a:r>
            <a:endParaRPr lang="en-US" altLang="zh-CN" dirty="0">
              <a:latin typeface="黑体" panose="02010609060101010101" pitchFamily="49" charset="-122"/>
            </a:endParaRPr>
          </a:p>
          <a:p>
            <a:pPr lvl="1">
              <a:lnSpc>
                <a:spcPct val="150000"/>
              </a:lnSpc>
              <a:defRPr/>
            </a:pP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defRPr/>
            </a:pP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N1 ──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访问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M1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的次数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N2 ──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访问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M2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的次数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822666" y="380457"/>
            <a:ext cx="6905626" cy="771525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2.2 Cache </a:t>
            </a:r>
            <a:r>
              <a:rPr lang="zh-CN" altLang="en-US" sz="3600" b="1" dirty="0"/>
              <a:t>性能分析与改进</a:t>
            </a:r>
            <a:endParaRPr lang="zh-CN" altLang="en-US" sz="3600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95795" y="1266008"/>
            <a:ext cx="6905626" cy="771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2.2.1  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平均访存时间与程序执行时间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66958D-47C3-57FB-B67E-BFB6D7FB9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608" y="3677319"/>
            <a:ext cx="1655762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87738593-36C8-CED2-0FF4-B9897C4C91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55431"/>
              </p:ext>
            </p:extLst>
          </p:nvPr>
        </p:nvGraphicFramePr>
        <p:xfrm>
          <a:off x="6403816" y="4559969"/>
          <a:ext cx="5425105" cy="1602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4" imgW="1608480" imgH="476280" progId="Word.Picture.8">
                  <p:embed/>
                </p:oleObj>
              </mc:Choice>
              <mc:Fallback>
                <p:oleObj name="Picture" r:id="rId4" imgW="1608480" imgH="476280" progId="Word.Picture.8">
                  <p:embed/>
                  <p:pic>
                    <p:nvPicPr>
                      <p:cNvPr id="9221" name="Object 2">
                        <a:extLst>
                          <a:ext uri="{FF2B5EF4-FFF2-40B4-BE49-F238E27FC236}">
                            <a16:creationId xmlns:a16="http://schemas.microsoft.com/office/drawing/2014/main" id="{D33AA62E-5BFC-B91E-6516-7A196BE0D0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3816" y="4559969"/>
                        <a:ext cx="5425105" cy="16023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6F82DD-C243-24E3-BA8C-9CF9FE23F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427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81281" y="3530832"/>
            <a:ext cx="6767513" cy="3028949"/>
          </a:xfrm>
        </p:spPr>
        <p:txBody>
          <a:bodyPr>
            <a:noAutofit/>
          </a:bodyPr>
          <a:lstStyle/>
          <a:p>
            <a:pPr marL="457200" indent="-457200">
              <a:lnSpc>
                <a:spcPts val="2800"/>
              </a:lnSpc>
              <a:spcBef>
                <a:spcPts val="0"/>
              </a:spcBef>
              <a:buNone/>
            </a:pPr>
            <a:endParaRPr lang="en-US" altLang="zh-CN" sz="1800" dirty="0">
              <a:latin typeface="+mn-ea"/>
            </a:endParaRPr>
          </a:p>
          <a:p>
            <a:pPr marL="457200" indent="-457200">
              <a:lnSpc>
                <a:spcPts val="28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+mn-ea"/>
              </a:rPr>
              <a:t>for </a:t>
            </a:r>
            <a:r>
              <a:rPr lang="zh-CN" altLang="en-US" sz="1800" dirty="0">
                <a:latin typeface="+mn-ea"/>
              </a:rPr>
              <a:t>（ </a:t>
            </a:r>
            <a:r>
              <a:rPr lang="en-US" altLang="zh-CN" sz="1800" dirty="0" err="1">
                <a:latin typeface="+mn-ea"/>
              </a:rPr>
              <a:t>i</a:t>
            </a:r>
            <a:r>
              <a:rPr lang="en-US" altLang="zh-CN" sz="1800" dirty="0">
                <a:latin typeface="+mn-ea"/>
              </a:rPr>
              <a:t> = 1;  </a:t>
            </a:r>
            <a:r>
              <a:rPr lang="en-US" altLang="zh-CN" sz="1800" dirty="0" err="1">
                <a:latin typeface="+mn-ea"/>
              </a:rPr>
              <a:t>i</a:t>
            </a:r>
            <a:r>
              <a:rPr lang="en-US" altLang="zh-CN" sz="1800" dirty="0">
                <a:latin typeface="+mn-ea"/>
              </a:rPr>
              <a:t> &lt; 3;  </a:t>
            </a:r>
            <a:r>
              <a:rPr lang="en-US" altLang="zh-CN" sz="1800" dirty="0" err="1">
                <a:latin typeface="+mn-ea"/>
              </a:rPr>
              <a:t>i</a:t>
            </a:r>
            <a:r>
              <a:rPr lang="en-US" altLang="zh-CN" sz="1800" dirty="0">
                <a:latin typeface="+mn-ea"/>
              </a:rPr>
              <a:t> = i+1 </a:t>
            </a:r>
            <a:r>
              <a:rPr lang="zh-CN" altLang="en-US" sz="1800" dirty="0">
                <a:latin typeface="+mn-ea"/>
              </a:rPr>
              <a:t>）  </a:t>
            </a:r>
            <a:r>
              <a:rPr lang="en-US" altLang="zh-CN" sz="1800" dirty="0">
                <a:latin typeface="+mn-ea"/>
              </a:rPr>
              <a:t>{</a:t>
            </a:r>
          </a:p>
          <a:p>
            <a:pPr marL="457200" indent="-457200">
              <a:lnSpc>
                <a:spcPts val="28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+mn-ea"/>
              </a:rPr>
              <a:t>for </a:t>
            </a:r>
            <a:r>
              <a:rPr lang="zh-CN" altLang="en-US" sz="1800" dirty="0">
                <a:latin typeface="+mn-ea"/>
              </a:rPr>
              <a:t>（ </a:t>
            </a:r>
            <a:r>
              <a:rPr lang="en-US" altLang="zh-CN" sz="1800" dirty="0">
                <a:latin typeface="+mn-ea"/>
              </a:rPr>
              <a:t>j = 0;  j &lt; 100;  j = j+1 </a:t>
            </a:r>
            <a:r>
              <a:rPr lang="zh-CN" altLang="en-US" sz="1800" dirty="0">
                <a:latin typeface="+mn-ea"/>
              </a:rPr>
              <a:t>）</a:t>
            </a:r>
          </a:p>
          <a:p>
            <a:pPr marL="457200" indent="-457200">
              <a:lnSpc>
                <a:spcPts val="2800"/>
              </a:lnSpc>
              <a:spcBef>
                <a:spcPts val="0"/>
              </a:spcBef>
              <a:buNone/>
            </a:pPr>
            <a:r>
              <a:rPr lang="zh-CN" altLang="en-US" sz="1800" dirty="0">
                <a:latin typeface="+mn-ea"/>
              </a:rPr>
              <a:t>            </a:t>
            </a:r>
            <a:r>
              <a:rPr lang="en-US" altLang="zh-CN" sz="1800" dirty="0" err="1">
                <a:solidFill>
                  <a:srgbClr val="D60093"/>
                </a:solidFill>
                <a:latin typeface="+mn-ea"/>
              </a:rPr>
              <a:t>prefetch</a:t>
            </a:r>
            <a:r>
              <a:rPr lang="en-US" altLang="zh-CN" sz="1800" dirty="0">
                <a:solidFill>
                  <a:srgbClr val="D60093"/>
                </a:solidFill>
                <a:latin typeface="+mn-ea"/>
              </a:rPr>
              <a:t> </a:t>
            </a:r>
            <a:r>
              <a:rPr lang="zh-CN" altLang="en-US" sz="1800" dirty="0">
                <a:solidFill>
                  <a:srgbClr val="D60093"/>
                </a:solidFill>
                <a:latin typeface="+mn-ea"/>
              </a:rPr>
              <a:t>（ </a:t>
            </a:r>
            <a:r>
              <a:rPr lang="en-US" altLang="zh-CN" sz="1800" dirty="0">
                <a:solidFill>
                  <a:srgbClr val="D60093"/>
                </a:solidFill>
                <a:latin typeface="+mn-ea"/>
              </a:rPr>
              <a:t>a [ </a:t>
            </a:r>
            <a:r>
              <a:rPr lang="en-US" altLang="zh-CN" sz="1800" dirty="0" err="1">
                <a:solidFill>
                  <a:srgbClr val="D60093"/>
                </a:solidFill>
                <a:latin typeface="+mn-ea"/>
              </a:rPr>
              <a:t>i</a:t>
            </a:r>
            <a:r>
              <a:rPr lang="en-US" altLang="zh-CN" sz="1800" dirty="0">
                <a:solidFill>
                  <a:srgbClr val="D60093"/>
                </a:solidFill>
                <a:latin typeface="+mn-ea"/>
              </a:rPr>
              <a:t> ][ j+7 ]</a:t>
            </a:r>
            <a:r>
              <a:rPr lang="zh-CN" altLang="en-US" sz="1800" dirty="0">
                <a:solidFill>
                  <a:srgbClr val="D60093"/>
                </a:solidFill>
                <a:latin typeface="+mn-ea"/>
              </a:rPr>
              <a:t>）</a:t>
            </a:r>
            <a:r>
              <a:rPr lang="en-US" altLang="zh-CN" sz="1800" dirty="0">
                <a:solidFill>
                  <a:srgbClr val="D60093"/>
                </a:solidFill>
                <a:latin typeface="+mn-ea"/>
              </a:rPr>
              <a:t>;</a:t>
            </a:r>
            <a:r>
              <a:rPr lang="en-US" altLang="zh-CN" sz="1800" dirty="0">
                <a:latin typeface="+mn-ea"/>
              </a:rPr>
              <a:t>    </a:t>
            </a:r>
          </a:p>
          <a:p>
            <a:pPr marL="457200" indent="-457200">
              <a:lnSpc>
                <a:spcPts val="28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+mn-ea"/>
              </a:rPr>
              <a:t>           </a:t>
            </a: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/* </a:t>
            </a:r>
            <a:r>
              <a:rPr lang="zh-CN" altLang="en-US" sz="1800" dirty="0">
                <a:solidFill>
                  <a:srgbClr val="000000"/>
                </a:solidFill>
                <a:latin typeface="+mn-ea"/>
              </a:rPr>
              <a:t>预取</a:t>
            </a: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7</a:t>
            </a:r>
            <a:r>
              <a:rPr lang="zh-CN" altLang="en-US" sz="1800" dirty="0">
                <a:solidFill>
                  <a:srgbClr val="000000"/>
                </a:solidFill>
                <a:latin typeface="+mn-ea"/>
              </a:rPr>
              <a:t>次循环后所需的</a:t>
            </a: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a </a:t>
            </a:r>
            <a:r>
              <a:rPr lang="zh-CN" altLang="en-US" sz="1800" dirty="0">
                <a:solidFill>
                  <a:srgbClr val="000000"/>
                </a:solidFill>
                <a:latin typeface="+mn-ea"/>
              </a:rPr>
              <a:t>（ </a:t>
            </a:r>
            <a:r>
              <a:rPr lang="en-US" altLang="zh-CN" sz="1800" dirty="0" err="1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 , j </a:t>
            </a:r>
            <a:r>
              <a:rPr lang="zh-CN" altLang="en-US" sz="1800" dirty="0">
                <a:solidFill>
                  <a:srgbClr val="000000"/>
                </a:solidFill>
                <a:latin typeface="+mn-ea"/>
              </a:rPr>
              <a:t>） *</a:t>
            </a: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/</a:t>
            </a:r>
          </a:p>
          <a:p>
            <a:pPr marL="457200" indent="-457200">
              <a:lnSpc>
                <a:spcPts val="28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           </a:t>
            </a:r>
            <a:r>
              <a:rPr lang="en-US" altLang="zh-CN" sz="1800" dirty="0">
                <a:latin typeface="+mn-ea"/>
              </a:rPr>
              <a:t>a [ </a:t>
            </a:r>
            <a:r>
              <a:rPr lang="en-US" altLang="zh-CN" sz="1800" dirty="0" err="1">
                <a:latin typeface="+mn-ea"/>
              </a:rPr>
              <a:t>i</a:t>
            </a:r>
            <a:r>
              <a:rPr lang="en-US" altLang="zh-CN" sz="1800" dirty="0">
                <a:latin typeface="+mn-ea"/>
              </a:rPr>
              <a:t> ][ j ] = b[ j ][ 0 ] * b[ j+1 ][ 0 ];</a:t>
            </a:r>
          </a:p>
          <a:p>
            <a:pPr marL="457200" indent="-457200">
              <a:lnSpc>
                <a:spcPts val="28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+mn-ea"/>
              </a:rPr>
              <a:t>        } </a:t>
            </a: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/* a</a:t>
            </a:r>
            <a:r>
              <a:rPr lang="zh-CN" altLang="en-US" sz="1800" dirty="0">
                <a:solidFill>
                  <a:srgbClr val="000000"/>
                </a:solidFill>
                <a:latin typeface="+mn-ea"/>
              </a:rPr>
              <a:t>失效 </a:t>
            </a: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7/2 = 4, </a:t>
            </a:r>
            <a:r>
              <a:rPr lang="zh-CN" altLang="en-US" sz="1800" dirty="0">
                <a:solidFill>
                  <a:srgbClr val="000000"/>
                </a:solidFill>
                <a:latin typeface="+mn-ea"/>
              </a:rPr>
              <a:t>两次循环共失效</a:t>
            </a: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8</a:t>
            </a:r>
            <a:r>
              <a:rPr lang="zh-CN" altLang="en-US" sz="1800" dirty="0">
                <a:solidFill>
                  <a:srgbClr val="000000"/>
                </a:solidFill>
                <a:latin typeface="+mn-ea"/>
              </a:rPr>
              <a:t>次 *</a:t>
            </a: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/</a:t>
            </a:r>
            <a:endParaRPr lang="zh-CN" altLang="en-US" sz="18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051194" y="5351083"/>
            <a:ext cx="77724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49263" indent="-449263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AutoNum type="arabicPeriod"/>
              <a:defRPr kumimoji="1" sz="2400">
                <a:solidFill>
                  <a:srgbClr val="E24C05"/>
                </a:solidFill>
                <a:latin typeface="+mn-lt"/>
                <a:ea typeface="+mn-ea"/>
                <a:cs typeface="+mn-cs"/>
              </a:defRPr>
            </a:lvl1pPr>
            <a:lvl2pPr marL="900113" indent="-271463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Char char="Ø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714500" indent="-4572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q"/>
              <a:defRPr kumimoji="1" sz="2000" b="1">
                <a:solidFill>
                  <a:srgbClr val="000000"/>
                </a:solidFill>
                <a:latin typeface="+mn-lt"/>
                <a:ea typeface="宋体" pitchFamily="2" charset="-122"/>
              </a:defRPr>
            </a:lvl3pPr>
            <a:lvl4pPr marL="2274888" indent="-3810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65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835275" indent="-3810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3292475" indent="-3810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749675" indent="-3810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4206875" indent="-3810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4664075" indent="-3810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1257300" lvl="2" indent="0" eaLnBrk="1" hangingPunct="1">
              <a:lnSpc>
                <a:spcPct val="160000"/>
              </a:lnSpc>
              <a:buNone/>
              <a:defRPr/>
            </a:pPr>
            <a:r>
              <a:rPr lang="zh-CN" altLang="en-US" kern="0" dirty="0">
                <a:solidFill>
                  <a:srgbClr val="D60093"/>
                </a:solidFill>
                <a:latin typeface="宋体" pitchFamily="2" charset="-122"/>
              </a:rPr>
              <a:t>总的失效次数＝</a:t>
            </a:r>
            <a:r>
              <a:rPr lang="en-US" altLang="zh-CN" kern="0" dirty="0">
                <a:solidFill>
                  <a:srgbClr val="D60093"/>
                </a:solidFill>
                <a:latin typeface="宋体" pitchFamily="2" charset="-122"/>
              </a:rPr>
              <a:t>4+7+4+4 = 19 </a:t>
            </a:r>
            <a:r>
              <a:rPr lang="zh-CN" altLang="en-US" kern="0" dirty="0">
                <a:solidFill>
                  <a:srgbClr val="D60093"/>
                </a:solidFill>
                <a:latin typeface="宋体" pitchFamily="2" charset="-122"/>
              </a:rPr>
              <a:t>次</a:t>
            </a:r>
          </a:p>
        </p:txBody>
      </p:sp>
      <p:sp>
        <p:nvSpPr>
          <p:cNvPr id="3" name="矩形 2"/>
          <p:cNvSpPr/>
          <p:nvPr/>
        </p:nvSpPr>
        <p:spPr>
          <a:xfrm>
            <a:off x="-733425" y="197121"/>
            <a:ext cx="739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zh-CN" altLang="en-US" b="1" dirty="0">
                <a:latin typeface="+mn-ea"/>
              </a:rPr>
              <a:t>假设</a:t>
            </a:r>
            <a:r>
              <a:rPr lang="zh-CN" altLang="en-US" dirty="0">
                <a:latin typeface="+mn-ea"/>
              </a:rPr>
              <a:t>失效开销很大，预取必须至少提前</a:t>
            </a:r>
            <a:r>
              <a:rPr lang="en-US" altLang="zh-CN" dirty="0">
                <a:latin typeface="+mn-ea"/>
              </a:rPr>
              <a:t>7</a:t>
            </a:r>
            <a:r>
              <a:rPr lang="zh-CN" altLang="en-US" dirty="0">
                <a:latin typeface="+mn-ea"/>
              </a:rPr>
              <a:t>次循环进行。</a:t>
            </a:r>
          </a:p>
          <a:p>
            <a:pPr lvl="2"/>
            <a:endParaRPr lang="en-US" altLang="zh-CN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99768" y="843452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 </a:t>
            </a:r>
            <a:r>
              <a:rPr lang="zh-CN" altLang="en-US" sz="1600" dirty="0">
                <a:latin typeface="+mn-ea"/>
              </a:rPr>
              <a:t>从 </a:t>
            </a:r>
            <a:r>
              <a:rPr lang="en-US" altLang="zh-CN" sz="1600" dirty="0">
                <a:latin typeface="+mn-ea"/>
              </a:rPr>
              <a:t>b [7][0] </a:t>
            </a:r>
            <a:r>
              <a:rPr lang="zh-CN" altLang="en-US" sz="1600" dirty="0">
                <a:latin typeface="+mn-ea"/>
              </a:rPr>
              <a:t>开始预取</a:t>
            </a:r>
            <a:endParaRPr lang="zh-CN" altLang="en-US" sz="1600" dirty="0"/>
          </a:p>
        </p:txBody>
      </p:sp>
      <p:sp>
        <p:nvSpPr>
          <p:cNvPr id="8" name="矩形 7"/>
          <p:cNvSpPr/>
          <p:nvPr/>
        </p:nvSpPr>
        <p:spPr>
          <a:xfrm>
            <a:off x="7699768" y="1300892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 </a:t>
            </a:r>
            <a:r>
              <a:rPr lang="zh-CN" altLang="en-US" sz="1600" dirty="0">
                <a:latin typeface="+mn-ea"/>
              </a:rPr>
              <a:t>从 </a:t>
            </a:r>
            <a:r>
              <a:rPr lang="en-US" altLang="zh-CN" sz="1600" dirty="0">
                <a:latin typeface="+mn-ea"/>
              </a:rPr>
              <a:t>a [0][7] </a:t>
            </a:r>
            <a:r>
              <a:rPr lang="zh-CN" altLang="en-US" sz="1600" dirty="0">
                <a:latin typeface="+mn-ea"/>
              </a:rPr>
              <a:t>开始预取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7369957" y="1790730"/>
            <a:ext cx="42883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+mn-ea"/>
              </a:rPr>
              <a:t>a [0][0] </a:t>
            </a:r>
            <a:r>
              <a:rPr lang="zh-CN" altLang="en-US" sz="1600" dirty="0">
                <a:latin typeface="+mn-ea"/>
              </a:rPr>
              <a:t>至 </a:t>
            </a:r>
            <a:r>
              <a:rPr lang="en-US" altLang="zh-CN" sz="1600" dirty="0">
                <a:latin typeface="+mn-ea"/>
              </a:rPr>
              <a:t>a [0][6]</a:t>
            </a:r>
            <a:r>
              <a:rPr lang="zh-CN" altLang="en-US" sz="1600" dirty="0">
                <a:latin typeface="+mn-ea"/>
              </a:rPr>
              <a:t>可能产生数据访问失效</a:t>
            </a:r>
            <a:endParaRPr lang="zh-CN" altLang="en-US" sz="1600" dirty="0"/>
          </a:p>
        </p:txBody>
      </p:sp>
      <p:sp>
        <p:nvSpPr>
          <p:cNvPr id="10" name="矩形 9"/>
          <p:cNvSpPr/>
          <p:nvPr/>
        </p:nvSpPr>
        <p:spPr>
          <a:xfrm>
            <a:off x="7402707" y="2280568"/>
            <a:ext cx="42883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+mn-ea"/>
              </a:rPr>
              <a:t>b [0][0] </a:t>
            </a:r>
            <a:r>
              <a:rPr lang="zh-CN" altLang="en-US" sz="1600" dirty="0">
                <a:latin typeface="+mn-ea"/>
              </a:rPr>
              <a:t>至 </a:t>
            </a:r>
            <a:r>
              <a:rPr lang="en-US" altLang="zh-CN" sz="1600" dirty="0">
                <a:latin typeface="+mn-ea"/>
              </a:rPr>
              <a:t>b [7][0]</a:t>
            </a:r>
            <a:r>
              <a:rPr lang="zh-CN" altLang="en-US" sz="1600" dirty="0">
                <a:latin typeface="+mn-ea"/>
              </a:rPr>
              <a:t>可能产生数据访问失效</a:t>
            </a:r>
            <a:endParaRPr lang="zh-CN" altLang="en-US" sz="1600" dirty="0"/>
          </a:p>
        </p:txBody>
      </p:sp>
      <p:sp>
        <p:nvSpPr>
          <p:cNvPr id="5" name="矩形 4"/>
          <p:cNvSpPr/>
          <p:nvPr/>
        </p:nvSpPr>
        <p:spPr>
          <a:xfrm>
            <a:off x="7699768" y="283563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+mn-ea"/>
              </a:rPr>
              <a:t>a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失效 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7/2 = 4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； 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b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失效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7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次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81281" y="618574"/>
            <a:ext cx="6096000" cy="260584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ts val="2800"/>
              </a:lnSpc>
              <a:spcBef>
                <a:spcPts val="0"/>
              </a:spcBef>
              <a:buNone/>
            </a:pPr>
            <a:r>
              <a:rPr lang="en-US" altLang="zh-CN" dirty="0">
                <a:latin typeface="+mn-ea"/>
              </a:rPr>
              <a:t>for </a:t>
            </a:r>
            <a:r>
              <a:rPr lang="zh-CN" altLang="en-US" dirty="0">
                <a:latin typeface="+mn-ea"/>
              </a:rPr>
              <a:t>（ </a:t>
            </a:r>
            <a:r>
              <a:rPr lang="en-US" altLang="zh-CN" dirty="0">
                <a:latin typeface="+mn-ea"/>
              </a:rPr>
              <a:t>j = 0;  j &lt; 100;  j = j+1 </a:t>
            </a:r>
            <a:r>
              <a:rPr lang="zh-CN" altLang="en-US" dirty="0">
                <a:latin typeface="+mn-ea"/>
              </a:rPr>
              <a:t>）  </a:t>
            </a:r>
            <a:r>
              <a:rPr lang="en-US" altLang="zh-CN" dirty="0">
                <a:latin typeface="+mn-ea"/>
              </a:rPr>
              <a:t>{</a:t>
            </a:r>
          </a:p>
          <a:p>
            <a:pPr marL="457200" indent="-457200">
              <a:lnSpc>
                <a:spcPts val="2800"/>
              </a:lnSpc>
              <a:spcBef>
                <a:spcPts val="0"/>
              </a:spcBef>
              <a:buNone/>
            </a:pPr>
            <a:r>
              <a:rPr lang="en-US" altLang="zh-CN" dirty="0">
                <a:latin typeface="+mn-ea"/>
              </a:rPr>
              <a:t>           </a:t>
            </a:r>
            <a:r>
              <a:rPr lang="en-US" altLang="zh-CN" dirty="0" err="1">
                <a:solidFill>
                  <a:srgbClr val="D60093"/>
                </a:solidFill>
                <a:latin typeface="+mn-ea"/>
              </a:rPr>
              <a:t>prefetch</a:t>
            </a:r>
            <a:r>
              <a:rPr lang="en-US" altLang="zh-CN" dirty="0">
                <a:solidFill>
                  <a:srgbClr val="D60093"/>
                </a:solidFill>
                <a:latin typeface="+mn-ea"/>
              </a:rPr>
              <a:t> </a:t>
            </a:r>
            <a:r>
              <a:rPr lang="zh-CN" altLang="en-US" dirty="0">
                <a:solidFill>
                  <a:srgbClr val="D60093"/>
                </a:solidFill>
                <a:latin typeface="+mn-ea"/>
              </a:rPr>
              <a:t>（ </a:t>
            </a:r>
            <a:r>
              <a:rPr lang="en-US" altLang="zh-CN" dirty="0">
                <a:solidFill>
                  <a:srgbClr val="D60093"/>
                </a:solidFill>
                <a:latin typeface="+mn-ea"/>
              </a:rPr>
              <a:t>b[ j+7 ][ 0 ]</a:t>
            </a:r>
            <a:r>
              <a:rPr lang="zh-CN" altLang="en-US" dirty="0">
                <a:solidFill>
                  <a:srgbClr val="D60093"/>
                </a:solidFill>
                <a:latin typeface="+mn-ea"/>
              </a:rPr>
              <a:t>）</a:t>
            </a:r>
            <a:r>
              <a:rPr lang="en-US" altLang="zh-CN" dirty="0">
                <a:solidFill>
                  <a:srgbClr val="D60093"/>
                </a:solidFill>
                <a:latin typeface="+mn-ea"/>
              </a:rPr>
              <a:t>;</a:t>
            </a:r>
            <a:r>
              <a:rPr lang="en-US" altLang="zh-CN" dirty="0">
                <a:latin typeface="+mn-ea"/>
              </a:rPr>
              <a:t>      </a:t>
            </a:r>
          </a:p>
          <a:p>
            <a:pPr marL="457200" indent="-457200">
              <a:lnSpc>
                <a:spcPts val="28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          /* 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预取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7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次循环后所需的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b 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（ 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j , 0 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） *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/</a:t>
            </a:r>
          </a:p>
          <a:p>
            <a:pPr marL="457200" indent="-457200">
              <a:lnSpc>
                <a:spcPts val="2800"/>
              </a:lnSpc>
              <a:spcBef>
                <a:spcPts val="0"/>
              </a:spcBef>
              <a:buNone/>
            </a:pPr>
            <a:r>
              <a:rPr lang="en-US" altLang="zh-CN" dirty="0">
                <a:latin typeface="+mn-ea"/>
              </a:rPr>
              <a:t>           </a:t>
            </a:r>
            <a:r>
              <a:rPr lang="en-US" altLang="zh-CN" dirty="0" err="1">
                <a:solidFill>
                  <a:srgbClr val="D60093"/>
                </a:solidFill>
                <a:latin typeface="+mn-ea"/>
              </a:rPr>
              <a:t>prefetch</a:t>
            </a:r>
            <a:r>
              <a:rPr lang="en-US" altLang="zh-CN" dirty="0">
                <a:solidFill>
                  <a:srgbClr val="D60093"/>
                </a:solidFill>
                <a:latin typeface="+mn-ea"/>
              </a:rPr>
              <a:t> </a:t>
            </a:r>
            <a:r>
              <a:rPr lang="zh-CN" altLang="en-US" dirty="0">
                <a:solidFill>
                  <a:srgbClr val="D60093"/>
                </a:solidFill>
                <a:latin typeface="+mn-ea"/>
              </a:rPr>
              <a:t>（ </a:t>
            </a:r>
            <a:r>
              <a:rPr lang="en-US" altLang="zh-CN" dirty="0">
                <a:solidFill>
                  <a:srgbClr val="D60093"/>
                </a:solidFill>
                <a:latin typeface="+mn-ea"/>
              </a:rPr>
              <a:t>a[ 0 ][ j+7 ]</a:t>
            </a:r>
            <a:r>
              <a:rPr lang="zh-CN" altLang="en-US" dirty="0">
                <a:solidFill>
                  <a:srgbClr val="D60093"/>
                </a:solidFill>
                <a:latin typeface="+mn-ea"/>
              </a:rPr>
              <a:t>）</a:t>
            </a:r>
            <a:r>
              <a:rPr lang="en-US" altLang="zh-CN" dirty="0">
                <a:solidFill>
                  <a:srgbClr val="D60093"/>
                </a:solidFill>
                <a:latin typeface="+mn-ea"/>
              </a:rPr>
              <a:t>;</a:t>
            </a:r>
            <a:r>
              <a:rPr lang="en-US" altLang="zh-CN" dirty="0">
                <a:latin typeface="+mn-ea"/>
              </a:rPr>
              <a:t>       </a:t>
            </a:r>
          </a:p>
          <a:p>
            <a:pPr marL="457200" indent="-457200">
              <a:lnSpc>
                <a:spcPts val="28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          /* 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预取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7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次循环后所需的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a 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（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0 , j 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） *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/</a:t>
            </a:r>
          </a:p>
          <a:p>
            <a:pPr marL="457200" indent="-457200">
              <a:lnSpc>
                <a:spcPts val="2800"/>
              </a:lnSpc>
              <a:spcBef>
                <a:spcPts val="0"/>
              </a:spcBef>
              <a:buNone/>
            </a:pPr>
            <a:r>
              <a:rPr lang="en-US" altLang="zh-CN" dirty="0">
                <a:latin typeface="+mn-ea"/>
              </a:rPr>
              <a:t>           a [0][ j ] = b[ j ][ 0 ] * b[ j+1 ][ 0 ]; </a:t>
            </a:r>
          </a:p>
          <a:p>
            <a:pPr marL="457200" indent="-457200">
              <a:lnSpc>
                <a:spcPts val="2800"/>
              </a:lnSpc>
              <a:spcBef>
                <a:spcPts val="0"/>
              </a:spcBef>
              <a:buNone/>
            </a:pPr>
            <a:r>
              <a:rPr lang="en-US" altLang="zh-CN" dirty="0">
                <a:latin typeface="+mn-ea"/>
              </a:rPr>
              <a:t>}</a:t>
            </a:r>
          </a:p>
        </p:txBody>
      </p:sp>
      <p:sp>
        <p:nvSpPr>
          <p:cNvPr id="13" name="矩形 12"/>
          <p:cNvSpPr/>
          <p:nvPr/>
        </p:nvSpPr>
        <p:spPr>
          <a:xfrm>
            <a:off x="7369957" y="4165731"/>
            <a:ext cx="4095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 </a:t>
            </a:r>
            <a:r>
              <a:rPr lang="zh-CN" altLang="en-US" sz="1600" dirty="0">
                <a:latin typeface="+mn-ea"/>
              </a:rPr>
              <a:t>与第一段类似，</a:t>
            </a:r>
            <a:r>
              <a:rPr lang="en-US" altLang="zh-CN" sz="1600" dirty="0">
                <a:latin typeface="+mn-ea"/>
              </a:rPr>
              <a:t>b</a:t>
            </a:r>
            <a:r>
              <a:rPr lang="zh-CN" altLang="en-US" sz="1600" dirty="0">
                <a:latin typeface="+mn-ea"/>
              </a:rPr>
              <a:t>已经无失效，不需要预取</a:t>
            </a:r>
            <a:endParaRPr lang="zh-CN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7524552" y="4706113"/>
            <a:ext cx="39791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0000"/>
                </a:solidFill>
                <a:latin typeface="+mn-ea"/>
              </a:rPr>
              <a:t>一次循环</a:t>
            </a: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a</a:t>
            </a:r>
            <a:r>
              <a:rPr lang="zh-CN" altLang="en-US" sz="1600" dirty="0">
                <a:solidFill>
                  <a:srgbClr val="000000"/>
                </a:solidFill>
                <a:latin typeface="+mn-ea"/>
              </a:rPr>
              <a:t>失效 </a:t>
            </a: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7/2 = 4</a:t>
            </a:r>
            <a:r>
              <a:rPr lang="zh-CN" altLang="en-US" sz="1600" dirty="0">
                <a:solidFill>
                  <a:srgbClr val="000000"/>
                </a:solidFill>
                <a:latin typeface="+mn-ea"/>
              </a:rPr>
              <a:t>，两次循环共</a:t>
            </a: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8</a:t>
            </a:r>
            <a:r>
              <a:rPr lang="zh-CN" altLang="en-US" sz="1600" dirty="0">
                <a:solidFill>
                  <a:srgbClr val="000000"/>
                </a:solidFill>
                <a:latin typeface="+mn-ea"/>
              </a:rPr>
              <a:t>次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9640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5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5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5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5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 build="p"/>
      <p:bldP spid="4" grpId="0"/>
      <p:bldP spid="7" grpId="0"/>
      <p:bldP spid="8" grpId="0"/>
      <p:bldP spid="9" grpId="0"/>
      <p:bldP spid="10" grpId="0"/>
      <p:bldP spid="5" grpId="0"/>
      <p:bldP spid="6" grpId="0"/>
      <p:bldP spid="13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57199" y="723901"/>
            <a:ext cx="8162925" cy="4952999"/>
          </a:xfrm>
        </p:spPr>
        <p:txBody>
          <a:bodyPr/>
          <a:lstStyle/>
          <a:p>
            <a:pPr marL="628650" indent="-457200">
              <a:lnSpc>
                <a:spcPts val="2800"/>
              </a:lnSpc>
            </a:pPr>
            <a:r>
              <a:rPr lang="zh-CN" altLang="en-US" sz="2000" dirty="0"/>
              <a:t>按照预取数据所放的位置，可把预取分为两种类型：</a:t>
            </a:r>
          </a:p>
          <a:p>
            <a:pPr marL="1085850" lvl="1" indent="-457200">
              <a:lnSpc>
                <a:spcPts val="2800"/>
              </a:lnSpc>
            </a:pPr>
            <a:r>
              <a:rPr lang="zh-CN" altLang="en-US" sz="2000" dirty="0">
                <a:latin typeface="黑体" panose="02010609060101010101" pitchFamily="49" charset="-122"/>
              </a:rPr>
              <a:t>寄存器预取：把数据取到寄存器中。</a:t>
            </a:r>
          </a:p>
          <a:p>
            <a:pPr marL="1085850" lvl="1" indent="-457200">
              <a:lnSpc>
                <a:spcPts val="2800"/>
              </a:lnSpc>
            </a:pPr>
            <a:r>
              <a:rPr lang="en-US" altLang="zh-CN" sz="2000" dirty="0">
                <a:latin typeface="黑体" panose="02010609060101010101" pitchFamily="49" charset="-122"/>
              </a:rPr>
              <a:t>Cache</a:t>
            </a:r>
            <a:r>
              <a:rPr lang="zh-CN" altLang="en-US" sz="2000" dirty="0">
                <a:latin typeface="黑体" panose="02010609060101010101" pitchFamily="49" charset="-122"/>
              </a:rPr>
              <a:t>预取：只将数据取到</a:t>
            </a:r>
            <a:r>
              <a:rPr lang="en-US" altLang="zh-CN" sz="2000" dirty="0">
                <a:latin typeface="黑体" panose="02010609060101010101" pitchFamily="49" charset="-122"/>
              </a:rPr>
              <a:t>Cache</a:t>
            </a:r>
            <a:r>
              <a:rPr lang="zh-CN" altLang="en-US" sz="2000" dirty="0">
                <a:latin typeface="黑体" panose="02010609060101010101" pitchFamily="49" charset="-122"/>
              </a:rPr>
              <a:t>中。</a:t>
            </a:r>
          </a:p>
          <a:p>
            <a:pPr marL="628650" indent="-457200">
              <a:lnSpc>
                <a:spcPts val="2800"/>
              </a:lnSpc>
            </a:pPr>
            <a:r>
              <a:rPr lang="zh-CN" altLang="en-US" sz="2000" dirty="0"/>
              <a:t>按照预取的处理方式不同，可把预取分为：</a:t>
            </a:r>
          </a:p>
          <a:p>
            <a:pPr marL="1085850" lvl="1" indent="-457200">
              <a:lnSpc>
                <a:spcPts val="2800"/>
              </a:lnSpc>
            </a:pPr>
            <a:r>
              <a:rPr lang="zh-CN" altLang="en-US" sz="2000" dirty="0"/>
              <a:t>故障性预取：在预取时，若出现虚地址故障或违反保护权限，就会发生异常。</a:t>
            </a:r>
            <a:endParaRPr lang="en-US" altLang="zh-CN" sz="2000" dirty="0"/>
          </a:p>
          <a:p>
            <a:pPr marL="1085850" lvl="1" indent="-457200">
              <a:lnSpc>
                <a:spcPts val="2800"/>
              </a:lnSpc>
            </a:pPr>
            <a:r>
              <a:rPr lang="zh-CN" altLang="en-US" sz="2000" dirty="0"/>
              <a:t>非故障性预取：在遇到这种情况时则不会发生异常，因为这时它会放弃预取，转变为空操作。</a:t>
            </a:r>
            <a:r>
              <a:rPr lang="zh-CN" altLang="en-US" sz="2000" dirty="0">
                <a:latin typeface="宋体" panose="02010600030101010101" pitchFamily="2" charset="-122"/>
              </a:rPr>
              <a:t>本节假定</a:t>
            </a:r>
            <a:r>
              <a:rPr lang="en-US" altLang="zh-CN" sz="2000" dirty="0">
                <a:latin typeface="宋体" panose="02010600030101010101" pitchFamily="2" charset="-122"/>
              </a:rPr>
              <a:t>Cache</a:t>
            </a:r>
            <a:r>
              <a:rPr lang="zh-CN" altLang="en-US" sz="2000" dirty="0">
                <a:latin typeface="宋体" panose="02010600030101010101" pitchFamily="2" charset="-122"/>
              </a:rPr>
              <a:t>预取都是非故障性的，也叫做非绑定预取。</a:t>
            </a:r>
          </a:p>
          <a:p>
            <a:pPr marL="1085850" lvl="1" indent="-457200"/>
            <a:endParaRPr lang="zh-CN" altLang="en-US" dirty="0"/>
          </a:p>
          <a:p>
            <a:pPr marL="1085850" lvl="1" indent="-457200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92293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47675" y="419100"/>
            <a:ext cx="8077200" cy="6210300"/>
          </a:xfrm>
        </p:spPr>
        <p:txBody>
          <a:bodyPr>
            <a:normAutofit/>
          </a:bodyPr>
          <a:lstStyle/>
          <a:p>
            <a:pPr marL="628650" indent="-457200">
              <a:lnSpc>
                <a:spcPts val="2800"/>
              </a:lnSpc>
            </a:pPr>
            <a:r>
              <a:rPr lang="zh-CN" altLang="en-US" sz="2000" dirty="0"/>
              <a:t>在预取数据的同时，处理器应能继续执行。</a:t>
            </a:r>
          </a:p>
          <a:p>
            <a:pPr marL="1085850" lvl="1" indent="-457200">
              <a:buNone/>
            </a:pPr>
            <a:r>
              <a:rPr lang="zh-CN" altLang="en-US" sz="2000" dirty="0"/>
              <a:t>    只有这样，预取才有意义。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latin typeface="宋体" panose="02010600030101010101" pitchFamily="2" charset="-122"/>
              </a:rPr>
              <a:t>  非阻塞</a:t>
            </a:r>
            <a:r>
              <a:rPr lang="en-US" altLang="zh-CN" dirty="0">
                <a:latin typeface="宋体" panose="02010600030101010101" pitchFamily="2" charset="-122"/>
              </a:rPr>
              <a:t>Cache (</a:t>
            </a:r>
            <a:r>
              <a:rPr lang="zh-CN" altLang="en-US" dirty="0">
                <a:latin typeface="宋体" panose="02010600030101010101" pitchFamily="2" charset="-122"/>
              </a:rPr>
              <a:t>非锁定</a:t>
            </a:r>
            <a:r>
              <a:rPr lang="en-US" altLang="zh-CN" dirty="0">
                <a:latin typeface="宋体" panose="02010600030101010101" pitchFamily="2" charset="-122"/>
              </a:rPr>
              <a:t>Cache)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 </a:t>
            </a:r>
          </a:p>
          <a:p>
            <a:pPr marL="628650" indent="-457200">
              <a:lnSpc>
                <a:spcPts val="2800"/>
              </a:lnSpc>
            </a:pPr>
            <a:r>
              <a:rPr lang="zh-CN" altLang="en-US" sz="2000" dirty="0"/>
              <a:t>编译器控制预取的目的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   使执行指令和读取数据能重叠执行。 </a:t>
            </a:r>
          </a:p>
          <a:p>
            <a:pPr marL="628650" indent="-457200">
              <a:lnSpc>
                <a:spcPts val="2800"/>
              </a:lnSpc>
            </a:pPr>
            <a:r>
              <a:rPr lang="zh-CN" altLang="en-US" sz="2000" dirty="0"/>
              <a:t>循环是预取优化的主要对象</a:t>
            </a:r>
            <a:endParaRPr lang="en-US" altLang="zh-CN" sz="2000" dirty="0"/>
          </a:p>
          <a:p>
            <a:pPr lvl="2">
              <a:lnSpc>
                <a:spcPct val="100000"/>
              </a:lnSpc>
            </a:pPr>
            <a:r>
              <a:rPr lang="zh-CN" altLang="en-US" dirty="0"/>
              <a:t>不命中开销小时：循环体展开</a:t>
            </a:r>
            <a:r>
              <a:rPr lang="en-US" altLang="zh-CN" dirty="0"/>
              <a:t>1</a:t>
            </a:r>
            <a:r>
              <a:rPr lang="zh-CN" altLang="en-US" dirty="0"/>
              <a:t>～</a:t>
            </a:r>
            <a:r>
              <a:rPr lang="en-US" altLang="zh-CN" dirty="0"/>
              <a:t>2</a:t>
            </a:r>
            <a:r>
              <a:rPr lang="zh-CN" altLang="en-US" dirty="0"/>
              <a:t>次</a:t>
            </a:r>
          </a:p>
          <a:p>
            <a:pPr lvl="2">
              <a:lnSpc>
                <a:spcPct val="100000"/>
              </a:lnSpc>
            </a:pPr>
            <a:r>
              <a:rPr lang="zh-CN" altLang="en-US" dirty="0"/>
              <a:t>不命中开销大时：循环体展开许多次</a:t>
            </a:r>
          </a:p>
          <a:p>
            <a:pPr marL="628650" indent="-457200">
              <a:lnSpc>
                <a:spcPts val="2800"/>
              </a:lnSpc>
            </a:pPr>
            <a:r>
              <a:rPr lang="zh-CN" altLang="en-US" sz="2000" dirty="0"/>
              <a:t>每次预取需要花费一条指令的开销</a:t>
            </a:r>
          </a:p>
          <a:p>
            <a:pPr lvl="2">
              <a:lnSpc>
                <a:spcPct val="100000"/>
              </a:lnSpc>
            </a:pPr>
            <a:r>
              <a:rPr lang="zh-CN" altLang="en-US" dirty="0"/>
              <a:t>保证这种开销不超过预取所带来的收益</a:t>
            </a:r>
          </a:p>
          <a:p>
            <a:pPr lvl="2">
              <a:lnSpc>
                <a:spcPct val="100000"/>
              </a:lnSpc>
            </a:pPr>
            <a:r>
              <a:rPr lang="zh-CN" altLang="en-US" dirty="0"/>
              <a:t>编译器可以通过把重点放在那些可能会导致不命中的访问上，使程序避免不必要的预取，从而较大程度地减少平均访存时间。</a:t>
            </a:r>
          </a:p>
          <a:p>
            <a:pPr marL="628650" indent="-457200">
              <a:lnSpc>
                <a:spcPts val="2800"/>
              </a:lnSpc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38444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00049" y="1208995"/>
            <a:ext cx="11481708" cy="5453063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</a:pPr>
            <a:r>
              <a:rPr lang="zh-CN" altLang="en-US" sz="2400" dirty="0">
                <a:ea typeface="微软雅黑 Light" panose="020B0502040204020203" pitchFamily="34" charset="-122"/>
              </a:rPr>
              <a:t>基本思想：</a:t>
            </a:r>
            <a:r>
              <a:rPr lang="zh-CN" altLang="en-US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通过对软件进行优化来降低不命中率。</a:t>
            </a:r>
            <a:r>
              <a:rPr lang="zh-CN" altLang="en-US" sz="2400" b="1" dirty="0">
                <a:ea typeface="微软雅黑 Light" panose="020B0502040204020203" pitchFamily="34" charset="-122"/>
              </a:rPr>
              <a:t>（</a:t>
            </a:r>
            <a:r>
              <a:rPr lang="zh-CN" altLang="en-US" sz="2400" b="1" dirty="0">
                <a:solidFill>
                  <a:srgbClr val="D60093"/>
                </a:solidFill>
                <a:ea typeface="微软雅黑 Light" panose="020B0502040204020203" pitchFamily="34" charset="-122"/>
              </a:rPr>
              <a:t>特色：</a:t>
            </a:r>
            <a:r>
              <a:rPr lang="zh-CN" altLang="en-US" sz="2400" b="1" dirty="0">
                <a:ea typeface="微软雅黑 Light" panose="020B0502040204020203" pitchFamily="34" charset="-122"/>
              </a:rPr>
              <a:t>无需对硬件做任何改动）</a:t>
            </a:r>
          </a:p>
          <a:p>
            <a:pPr>
              <a:lnSpc>
                <a:spcPts val="2800"/>
              </a:lnSpc>
            </a:pPr>
            <a:r>
              <a:rPr lang="zh-CN" altLang="en-US" sz="2400" dirty="0">
                <a:ea typeface="微软雅黑 Light" panose="020B0502040204020203" pitchFamily="34" charset="-122"/>
              </a:rPr>
              <a:t>程序代码和数据重组</a:t>
            </a:r>
          </a:p>
          <a:p>
            <a:pPr marL="895350" lvl="1" indent="-266700">
              <a:lnSpc>
                <a:spcPts val="2800"/>
              </a:lnSpc>
            </a:pPr>
            <a:r>
              <a:rPr lang="zh-CN" altLang="en-US" dirty="0">
                <a:ea typeface="微软雅黑 Light" panose="020B0502040204020203" pitchFamily="34" charset="-122"/>
              </a:rPr>
              <a:t>可以重新组织程序而不影响程序的正确性</a:t>
            </a:r>
          </a:p>
          <a:p>
            <a:pPr lvl="2" eaLnBrk="1" hangingPunct="1">
              <a:lnSpc>
                <a:spcPts val="2800"/>
              </a:lnSpc>
            </a:pPr>
            <a:r>
              <a:rPr lang="zh-CN" altLang="en-US" sz="2400" dirty="0">
                <a:ea typeface="微软雅黑 Light" panose="020B0502040204020203" pitchFamily="34" charset="-122"/>
              </a:rPr>
              <a:t>把一个程序中的过程重新排序，就可能会减少冲突不命中，从而降低指令不命中率。</a:t>
            </a:r>
          </a:p>
          <a:p>
            <a:pPr lvl="3" eaLnBrk="1" hangingPunct="1">
              <a:lnSpc>
                <a:spcPts val="2800"/>
              </a:lnSpc>
            </a:pPr>
            <a:r>
              <a:rPr lang="en-US" altLang="zh-CN" sz="2400" dirty="0" err="1">
                <a:ea typeface="微软雅黑 Light" panose="020B0502040204020203" pitchFamily="34" charset="-122"/>
              </a:rPr>
              <a:t>McFarling</a:t>
            </a:r>
            <a:r>
              <a:rPr lang="zh-CN" altLang="en-US" sz="2400" dirty="0">
                <a:ea typeface="微软雅黑 Light" panose="020B0502040204020203" pitchFamily="34" charset="-122"/>
              </a:rPr>
              <a:t>研究了如何使用配置文件（</a:t>
            </a:r>
            <a:r>
              <a:rPr lang="en-US" altLang="zh-CN" sz="2400" dirty="0">
                <a:ea typeface="微软雅黑 Light" panose="020B0502040204020203" pitchFamily="34" charset="-122"/>
              </a:rPr>
              <a:t>profile</a:t>
            </a:r>
            <a:r>
              <a:rPr lang="zh-CN" altLang="en-US" sz="2400" dirty="0">
                <a:ea typeface="微软雅黑 Light" panose="020B0502040204020203" pitchFamily="34" charset="-122"/>
              </a:rPr>
              <a:t>）来进行这种优化。</a:t>
            </a:r>
          </a:p>
          <a:p>
            <a:pPr lvl="2" eaLnBrk="1" hangingPunct="1">
              <a:lnSpc>
                <a:spcPts val="2800"/>
              </a:lnSpc>
            </a:pPr>
            <a:r>
              <a:rPr lang="zh-CN" altLang="en-US" sz="2400" dirty="0">
                <a:ea typeface="微软雅黑 Light" panose="020B0502040204020203" pitchFamily="34" charset="-122"/>
              </a:rPr>
              <a:t>把基本块对齐，使得程序的入口点与</a:t>
            </a:r>
            <a:r>
              <a:rPr lang="en-US" altLang="zh-CN" sz="2400" dirty="0">
                <a:ea typeface="微软雅黑 Light" panose="020B0502040204020203" pitchFamily="34" charset="-122"/>
              </a:rPr>
              <a:t>Cache</a:t>
            </a:r>
            <a:r>
              <a:rPr lang="zh-CN" altLang="en-US" sz="2400" dirty="0">
                <a:ea typeface="微软雅黑 Light" panose="020B0502040204020203" pitchFamily="34" charset="-122"/>
              </a:rPr>
              <a:t>块的起始位置对齐，就可以减少顺序代码执行时所发生的</a:t>
            </a:r>
            <a:r>
              <a:rPr lang="en-US" altLang="zh-CN" sz="2400" dirty="0">
                <a:ea typeface="微软雅黑 Light" panose="020B0502040204020203" pitchFamily="34" charset="-122"/>
              </a:rPr>
              <a:t>Cache</a:t>
            </a:r>
            <a:r>
              <a:rPr lang="zh-CN" altLang="en-US" sz="2400" dirty="0">
                <a:ea typeface="微软雅黑 Light" panose="020B0502040204020203" pitchFamily="34" charset="-122"/>
              </a:rPr>
              <a:t>不命中的可能性。 </a:t>
            </a:r>
          </a:p>
          <a:p>
            <a:pPr marL="895350" lvl="1" indent="-266700">
              <a:lnSpc>
                <a:spcPts val="2800"/>
              </a:lnSpc>
            </a:pPr>
            <a:r>
              <a:rPr lang="zh-CN" altLang="en-US" dirty="0">
                <a:ea typeface="微软雅黑 Light" panose="020B0502040204020203" pitchFamily="34" charset="-122"/>
              </a:rPr>
              <a:t>如果编译器知道一个分支指令很可能会成功转移，那么它就可以通过以下两步来改善空间局部性：</a:t>
            </a:r>
          </a:p>
          <a:p>
            <a:pPr lvl="2">
              <a:lnSpc>
                <a:spcPts val="2800"/>
              </a:lnSpc>
            </a:pPr>
            <a:r>
              <a:rPr lang="zh-CN" altLang="en-US" sz="2400" dirty="0">
                <a:ea typeface="微软雅黑 Light" panose="020B0502040204020203" pitchFamily="34" charset="-122"/>
              </a:rPr>
              <a:t>将转移目标处的基本块和紧跟着该分支指令后的基本块进行对调；</a:t>
            </a:r>
          </a:p>
          <a:p>
            <a:pPr lvl="2">
              <a:lnSpc>
                <a:spcPts val="2800"/>
              </a:lnSpc>
            </a:pPr>
            <a:r>
              <a:rPr lang="zh-CN" altLang="en-US" sz="2400" dirty="0">
                <a:ea typeface="微软雅黑 Light" panose="020B0502040204020203" pitchFamily="34" charset="-122"/>
              </a:rPr>
              <a:t>把该分支指令换为操作语义相反的分支指令。</a:t>
            </a:r>
          </a:p>
          <a:p>
            <a:pPr marL="895350" lvl="1" indent="-266700">
              <a:lnSpc>
                <a:spcPts val="2800"/>
              </a:lnSpc>
            </a:pPr>
            <a:r>
              <a:rPr lang="zh-CN" altLang="en-US" dirty="0">
                <a:ea typeface="微软雅黑 Light" panose="020B0502040204020203" pitchFamily="34" charset="-122"/>
              </a:rPr>
              <a:t>数据对存储位置的限制更少，更便于调整顺序。 </a:t>
            </a:r>
          </a:p>
        </p:txBody>
      </p:sp>
      <p:sp>
        <p:nvSpPr>
          <p:cNvPr id="6" name="矩形 5"/>
          <p:cNvSpPr/>
          <p:nvPr/>
        </p:nvSpPr>
        <p:spPr>
          <a:xfrm>
            <a:off x="3827931" y="395971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dirty="0">
                <a:latin typeface="+mn-ea"/>
              </a:rPr>
              <a:t>方法七：编译器优化</a:t>
            </a:r>
            <a:endParaRPr lang="en-US" altLang="zh-CN" sz="3600" dirty="0">
              <a:latin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B545E3-B0F4-61A0-ABDA-4DA9375D9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320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83771" y="886731"/>
            <a:ext cx="10515600" cy="5508625"/>
          </a:xfrm>
        </p:spPr>
        <p:txBody>
          <a:bodyPr>
            <a:normAutofit fontScale="92500"/>
          </a:bodyPr>
          <a:lstStyle/>
          <a:p>
            <a:pPr marL="1085850" lvl="1" indent="-457200">
              <a:lnSpc>
                <a:spcPct val="150000"/>
              </a:lnSpc>
            </a:pPr>
            <a:r>
              <a:rPr lang="zh-CN" altLang="en-US" dirty="0">
                <a:ea typeface="微软雅黑 Light" panose="020B0502040204020203" pitchFamily="34" charset="-122"/>
              </a:rPr>
              <a:t>编译优化技术包括</a:t>
            </a:r>
          </a:p>
          <a:p>
            <a:pPr marL="914400" lvl="2" indent="0" eaLnBrk="1" hangingPunct="1">
              <a:lnSpc>
                <a:spcPct val="150000"/>
              </a:lnSpc>
              <a:buNone/>
            </a:pPr>
            <a:r>
              <a:rPr lang="zh-CN" altLang="en-US" sz="2400" dirty="0">
                <a:ea typeface="微软雅黑 Light" panose="020B0502040204020203" pitchFamily="34" charset="-122"/>
              </a:rPr>
              <a:t>（</a:t>
            </a:r>
            <a:r>
              <a:rPr lang="en-US" altLang="zh-CN" sz="2400" dirty="0">
                <a:ea typeface="微软雅黑 Light" panose="020B0502040204020203" pitchFamily="34" charset="-122"/>
              </a:rPr>
              <a:t>1</a:t>
            </a:r>
            <a:r>
              <a:rPr lang="zh-CN" altLang="en-US" sz="2400" dirty="0">
                <a:ea typeface="微软雅黑 Light" panose="020B0502040204020203" pitchFamily="34" charset="-122"/>
              </a:rPr>
              <a:t>）数组合并</a:t>
            </a:r>
          </a:p>
          <a:p>
            <a:pPr lvl="3" eaLnBrk="1" hangingPunct="1">
              <a:lnSpc>
                <a:spcPct val="150000"/>
              </a:lnSpc>
            </a:pPr>
            <a:r>
              <a:rPr lang="zh-CN" altLang="en-US" sz="2400" dirty="0">
                <a:ea typeface="微软雅黑 Light" panose="020B0502040204020203" pitchFamily="34" charset="-122"/>
              </a:rPr>
              <a:t>将本来相互独立的多个数组合并成为一个复合数组，以提高访问它们的局部性。</a:t>
            </a:r>
          </a:p>
          <a:p>
            <a:pPr marL="914400" lvl="2" indent="0" eaLnBrk="1" hangingPunct="1">
              <a:lnSpc>
                <a:spcPct val="150000"/>
              </a:lnSpc>
              <a:buNone/>
            </a:pPr>
            <a:r>
              <a:rPr lang="zh-CN" altLang="en-US" sz="2400" dirty="0">
                <a:ea typeface="微软雅黑 Light" panose="020B0502040204020203" pitchFamily="34" charset="-122"/>
              </a:rPr>
              <a:t>（</a:t>
            </a:r>
            <a:r>
              <a:rPr lang="en-US" altLang="zh-CN" sz="2400" dirty="0">
                <a:ea typeface="微软雅黑 Light" panose="020B0502040204020203" pitchFamily="34" charset="-122"/>
              </a:rPr>
              <a:t>2</a:t>
            </a:r>
            <a:r>
              <a:rPr lang="zh-CN" altLang="en-US" sz="2400" dirty="0">
                <a:ea typeface="微软雅黑 Light" panose="020B0502040204020203" pitchFamily="34" charset="-122"/>
              </a:rPr>
              <a:t>）内外循环交换</a:t>
            </a:r>
          </a:p>
          <a:p>
            <a:pPr marL="914400" lvl="2" indent="0" eaLnBrk="1" hangingPunct="1">
              <a:lnSpc>
                <a:spcPct val="150000"/>
              </a:lnSpc>
              <a:buNone/>
            </a:pPr>
            <a:r>
              <a:rPr lang="zh-CN" altLang="en-US" sz="2400" dirty="0">
                <a:ea typeface="微软雅黑 Light" panose="020B0502040204020203" pitchFamily="34" charset="-122"/>
              </a:rPr>
              <a:t>（</a:t>
            </a:r>
            <a:r>
              <a:rPr lang="en-US" altLang="zh-CN" sz="2400" dirty="0">
                <a:ea typeface="微软雅黑 Light" panose="020B0502040204020203" pitchFamily="34" charset="-122"/>
              </a:rPr>
              <a:t>3</a:t>
            </a:r>
            <a:r>
              <a:rPr lang="zh-CN" altLang="en-US" sz="2400" dirty="0">
                <a:ea typeface="微软雅黑 Light" panose="020B0502040204020203" pitchFamily="34" charset="-122"/>
              </a:rPr>
              <a:t>）循环融合</a:t>
            </a:r>
          </a:p>
          <a:p>
            <a:pPr lvl="3" eaLnBrk="1" hangingPunct="1">
              <a:lnSpc>
                <a:spcPct val="150000"/>
              </a:lnSpc>
            </a:pPr>
            <a:r>
              <a:rPr lang="zh-CN" altLang="en-US" sz="2400" dirty="0">
                <a:ea typeface="微软雅黑 Light" panose="020B0502040204020203" pitchFamily="34" charset="-122"/>
              </a:rPr>
              <a:t>将若干个独立的循环融合为单个的循环。这些循环访问同样的数组，对相同的数据作不同的运算。这样能使得读入</a:t>
            </a:r>
            <a:r>
              <a:rPr lang="en-US" altLang="zh-CN" sz="2400" dirty="0">
                <a:ea typeface="微软雅黑 Light" panose="020B0502040204020203" pitchFamily="34" charset="-122"/>
              </a:rPr>
              <a:t>Cache</a:t>
            </a:r>
            <a:r>
              <a:rPr lang="zh-CN" altLang="en-US" sz="2400" dirty="0">
                <a:ea typeface="微软雅黑 Light" panose="020B0502040204020203" pitchFamily="34" charset="-122"/>
              </a:rPr>
              <a:t>的数据在被替换出去之前，能得到反复的使用 。</a:t>
            </a:r>
          </a:p>
          <a:p>
            <a:pPr marL="914400" lvl="2" indent="0" eaLnBrk="1" hangingPunct="1">
              <a:lnSpc>
                <a:spcPct val="150000"/>
              </a:lnSpc>
              <a:buNone/>
            </a:pPr>
            <a:r>
              <a:rPr lang="zh-CN" altLang="en-US" sz="2400" dirty="0">
                <a:ea typeface="微软雅黑 Light" panose="020B0502040204020203" pitchFamily="34" charset="-122"/>
              </a:rPr>
              <a:t>（</a:t>
            </a:r>
            <a:r>
              <a:rPr lang="en-US" altLang="zh-CN" sz="2400" dirty="0">
                <a:ea typeface="微软雅黑 Light" panose="020B0502040204020203" pitchFamily="34" charset="-122"/>
              </a:rPr>
              <a:t>4</a:t>
            </a:r>
            <a:r>
              <a:rPr lang="zh-CN" altLang="en-US" sz="2400" dirty="0">
                <a:ea typeface="微软雅黑 Light" panose="020B0502040204020203" pitchFamily="34" charset="-122"/>
              </a:rPr>
              <a:t>）分块</a:t>
            </a:r>
          </a:p>
          <a:p>
            <a:pPr marL="457200" indent="-457200"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5261F1-CA29-9CDC-BA31-53D44627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90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3BFCDD-04B0-8A2A-16D7-4527C01FC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3A6FE6B9-CF3A-CF88-A3AA-7CC46D5189A5}"/>
              </a:ext>
            </a:extLst>
          </p:cNvPr>
          <p:cNvSpPr txBox="1">
            <a:spLocks noChangeArrowheads="1"/>
          </p:cNvSpPr>
          <p:nvPr/>
        </p:nvSpPr>
        <p:spPr>
          <a:xfrm>
            <a:off x="1109472" y="796544"/>
            <a:ext cx="8246800" cy="5413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ea typeface="微软雅黑 Light" panose="020B0502040204020203" pitchFamily="34" charset="-122"/>
              </a:rPr>
              <a:t>（</a:t>
            </a:r>
            <a:r>
              <a:rPr lang="en-US" altLang="zh-CN" sz="2400" dirty="0">
                <a:ea typeface="微软雅黑 Light" panose="020B0502040204020203" pitchFamily="34" charset="-122"/>
              </a:rPr>
              <a:t>1</a:t>
            </a:r>
            <a:r>
              <a:rPr lang="zh-CN" altLang="en-US" sz="2400" dirty="0">
                <a:ea typeface="微软雅黑 Light" panose="020B0502040204020203" pitchFamily="34" charset="-122"/>
              </a:rPr>
              <a:t>）数组合并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	</a:t>
            </a:r>
            <a:r>
              <a:rPr lang="zh-CN" altLang="en-US" sz="2000" dirty="0">
                <a:ea typeface="微软雅黑 Light" panose="020B0502040204020203" pitchFamily="34" charset="-122"/>
              </a:rPr>
              <a:t>举例：                  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             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/* 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修改前 *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/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			int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val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[size];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			int key[size];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		</a:t>
            </a:r>
            <a:endParaRPr lang="en-US" altLang="zh-CN" sz="1600" dirty="0">
              <a:solidFill>
                <a:srgbClr val="00000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314EA5-1EEB-30BB-976C-D78EEC52F2D8}"/>
              </a:ext>
            </a:extLst>
          </p:cNvPr>
          <p:cNvSpPr txBox="1"/>
          <p:nvPr/>
        </p:nvSpPr>
        <p:spPr>
          <a:xfrm>
            <a:off x="4986528" y="1753411"/>
            <a:ext cx="6096000" cy="2097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10000"/>
              </a:lnSpc>
              <a:buNone/>
            </a:pP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/* 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修改后 *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/</a:t>
            </a:r>
          </a:p>
          <a:p>
            <a:pPr marL="914400" lvl="1" indent="-457200">
              <a:lnSpc>
                <a:spcPct val="110000"/>
              </a:lnSpc>
              <a:buNone/>
            </a:pPr>
            <a:r>
              <a:rPr lang="en-US" altLang="zh-CN" sz="1600" dirty="0">
                <a:ea typeface="微软雅黑 Light" panose="020B0502040204020203" pitchFamily="34" charset="-122"/>
              </a:rPr>
              <a:t>		</a:t>
            </a:r>
            <a:r>
              <a:rPr lang="en-US" altLang="zh-CN" sz="2000" dirty="0">
                <a:ea typeface="微软雅黑 Light" panose="020B0502040204020203" pitchFamily="34" charset="-122"/>
              </a:rPr>
              <a:t>struct merge {</a:t>
            </a:r>
          </a:p>
          <a:p>
            <a:pPr marL="1828800" lvl="3" indent="-457200">
              <a:lnSpc>
                <a:spcPct val="110000"/>
              </a:lnSpc>
              <a:buNone/>
            </a:pPr>
            <a:r>
              <a:rPr lang="en-US" altLang="zh-CN" sz="1400" dirty="0">
                <a:solidFill>
                  <a:srgbClr val="000000"/>
                </a:solidFill>
                <a:ea typeface="微软雅黑 Light" panose="020B0502040204020203" pitchFamily="34" charset="-122"/>
              </a:rPr>
              <a:t>	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int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val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;</a:t>
            </a:r>
          </a:p>
          <a:p>
            <a:pPr marL="1828800" lvl="3" indent="-457200">
              <a:lnSpc>
                <a:spcPct val="11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	int key;</a:t>
            </a:r>
          </a:p>
          <a:p>
            <a:pPr marL="914400" lvl="1" indent="-457200">
              <a:lnSpc>
                <a:spcPct val="11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		};</a:t>
            </a:r>
          </a:p>
          <a:p>
            <a:pPr marL="914400" lvl="1" indent="-457200">
              <a:lnSpc>
                <a:spcPct val="11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		struct merge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merged_array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[size];</a:t>
            </a:r>
            <a:endParaRPr lang="en-US" altLang="zh-CN" sz="1600" dirty="0">
              <a:solidFill>
                <a:srgbClr val="000000"/>
              </a:solidFill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2862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245962" y="906236"/>
            <a:ext cx="6260246" cy="5304064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>
                <a:ea typeface="微软雅黑 Light" panose="020B0502040204020203" pitchFamily="34" charset="-122"/>
              </a:rPr>
              <a:t>（</a:t>
            </a:r>
            <a:r>
              <a:rPr lang="en-US" altLang="zh-CN" sz="2400" dirty="0">
                <a:ea typeface="微软雅黑 Light" panose="020B0502040204020203" pitchFamily="34" charset="-122"/>
              </a:rPr>
              <a:t>2</a:t>
            </a:r>
            <a:r>
              <a:rPr lang="zh-CN" altLang="en-US" sz="2400" dirty="0">
                <a:ea typeface="微软雅黑 Light" panose="020B0502040204020203" pitchFamily="34" charset="-122"/>
              </a:rPr>
              <a:t>）内外循环交换 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zh-CN" altLang="en-US" sz="2400" dirty="0">
                <a:ea typeface="微软雅黑 Light" panose="020B0502040204020203" pitchFamily="34" charset="-122"/>
              </a:rPr>
              <a:t>举例：                  </a:t>
            </a:r>
          </a:p>
          <a:p>
            <a:pPr marL="360000" indent="-36000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  <a:ea typeface="微软雅黑 Light" panose="020B0502040204020203" pitchFamily="34" charset="-122"/>
              </a:rPr>
              <a:t>/* </a:t>
            </a:r>
            <a:r>
              <a:rPr lang="zh-CN" altLang="en-US" sz="2400" dirty="0">
                <a:solidFill>
                  <a:srgbClr val="FF0000"/>
                </a:solidFill>
                <a:ea typeface="微软雅黑 Light" panose="020B0502040204020203" pitchFamily="34" charset="-122"/>
              </a:rPr>
              <a:t>修改前 *</a:t>
            </a:r>
            <a:r>
              <a:rPr lang="en-US" altLang="zh-CN" sz="2400" dirty="0">
                <a:solidFill>
                  <a:srgbClr val="FF0000"/>
                </a:solidFill>
                <a:ea typeface="微软雅黑 Light" panose="020B0502040204020203" pitchFamily="34" charset="-122"/>
              </a:rPr>
              <a:t>/</a:t>
            </a:r>
          </a:p>
          <a:p>
            <a:pPr marL="360000" indent="-36000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000000"/>
                </a:solidFill>
                <a:ea typeface="微软雅黑 Light" panose="020B0502040204020203" pitchFamily="34" charset="-122"/>
              </a:rPr>
              <a:t>for </a:t>
            </a:r>
            <a:r>
              <a:rPr lang="zh-CN" altLang="en-US" sz="24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（ </a:t>
            </a:r>
            <a:r>
              <a:rPr lang="en-US" altLang="zh-CN" sz="2400" dirty="0">
                <a:solidFill>
                  <a:srgbClr val="000000"/>
                </a:solidFill>
                <a:ea typeface="微软雅黑 Light" panose="020B0502040204020203" pitchFamily="34" charset="-122"/>
              </a:rPr>
              <a:t>j = 0 ;  j &lt; 100 ;  j = j+1 </a:t>
            </a:r>
            <a:r>
              <a:rPr lang="zh-CN" altLang="en-US" sz="24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）</a:t>
            </a:r>
          </a:p>
          <a:p>
            <a:pPr marL="817200" lvl="1" indent="-360000">
              <a:lnSpc>
                <a:spcPct val="110000"/>
              </a:lnSpc>
              <a:buNone/>
            </a:pPr>
            <a:r>
              <a:rPr lang="en-US" altLang="zh-CN" dirty="0">
                <a:solidFill>
                  <a:srgbClr val="000000"/>
                </a:solidFill>
                <a:ea typeface="微软雅黑 Light" panose="020B0502040204020203" pitchFamily="34" charset="-122"/>
              </a:rPr>
              <a:t>for </a:t>
            </a:r>
            <a:r>
              <a:rPr lang="zh-CN" altLang="en-US" dirty="0">
                <a:solidFill>
                  <a:srgbClr val="000000"/>
                </a:solidFill>
                <a:ea typeface="微软雅黑 Light" panose="020B0502040204020203" pitchFamily="34" charset="-122"/>
              </a:rPr>
              <a:t>（ </a:t>
            </a:r>
            <a:r>
              <a:rPr lang="en-US" altLang="zh-CN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dirty="0">
                <a:solidFill>
                  <a:srgbClr val="000000"/>
                </a:solidFill>
                <a:ea typeface="微软雅黑 Light" panose="020B0502040204020203" pitchFamily="34" charset="-122"/>
              </a:rPr>
              <a:t> = 0 ;  </a:t>
            </a:r>
            <a:r>
              <a:rPr lang="en-US" altLang="zh-CN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dirty="0">
                <a:solidFill>
                  <a:srgbClr val="000000"/>
                </a:solidFill>
                <a:ea typeface="微软雅黑 Light" panose="020B0502040204020203" pitchFamily="34" charset="-122"/>
              </a:rPr>
              <a:t> &lt; 5000 ;  </a:t>
            </a:r>
            <a:r>
              <a:rPr lang="en-US" altLang="zh-CN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dirty="0">
                <a:solidFill>
                  <a:srgbClr val="000000"/>
                </a:solidFill>
                <a:ea typeface="微软雅黑 Light" panose="020B0502040204020203" pitchFamily="34" charset="-122"/>
              </a:rPr>
              <a:t> = i+1 </a:t>
            </a:r>
            <a:r>
              <a:rPr lang="zh-CN" altLang="en-US" dirty="0">
                <a:solidFill>
                  <a:srgbClr val="000000"/>
                </a:solidFill>
                <a:ea typeface="微软雅黑 Light" panose="020B0502040204020203" pitchFamily="34" charset="-122"/>
              </a:rPr>
              <a:t>）</a:t>
            </a:r>
          </a:p>
          <a:p>
            <a:pPr marL="360000" indent="-36000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000000"/>
                </a:solidFill>
                <a:ea typeface="微软雅黑 Light" panose="020B0502040204020203" pitchFamily="34" charset="-122"/>
              </a:rPr>
              <a:t>		x [ </a:t>
            </a:r>
            <a:r>
              <a:rPr lang="en-US" altLang="zh-CN" sz="24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ea typeface="微软雅黑 Light" panose="020B0502040204020203" pitchFamily="34" charset="-122"/>
              </a:rPr>
              <a:t> ][ j ] = 2 * x [ </a:t>
            </a:r>
            <a:r>
              <a:rPr lang="en-US" altLang="zh-CN" sz="24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ea typeface="微软雅黑 Light" panose="020B0502040204020203" pitchFamily="34" charset="-122"/>
              </a:rPr>
              <a:t> ][ j ];</a:t>
            </a:r>
          </a:p>
          <a:p>
            <a:pPr marL="457200" indent="-457200">
              <a:lnSpc>
                <a:spcPct val="110000"/>
              </a:lnSpc>
              <a:buNone/>
            </a:pPr>
            <a:endParaRPr lang="en-US" altLang="zh-CN" sz="2000" dirty="0">
              <a:solidFill>
                <a:srgbClr val="00000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BB6A36F-3C77-D1F1-BBED-20D4727CB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698495-0932-97B9-6C56-56E3EB3ABAEE}"/>
              </a:ext>
            </a:extLst>
          </p:cNvPr>
          <p:cNvSpPr txBox="1"/>
          <p:nvPr/>
        </p:nvSpPr>
        <p:spPr>
          <a:xfrm>
            <a:off x="6323584" y="1942332"/>
            <a:ext cx="5364480" cy="168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10000"/>
              </a:lnSpc>
              <a:buNone/>
            </a:pPr>
            <a:r>
              <a:rPr lang="en-US" altLang="zh-CN" sz="1800" dirty="0">
                <a:solidFill>
                  <a:srgbClr val="FF0000"/>
                </a:solidFill>
                <a:ea typeface="微软雅黑 Light" panose="020B0502040204020203" pitchFamily="34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ea typeface="微软雅黑 Light" panose="020B0502040204020203" pitchFamily="34" charset="-122"/>
              </a:rPr>
              <a:t>/* </a:t>
            </a:r>
            <a:r>
              <a:rPr lang="zh-CN" altLang="en-US" sz="2400" dirty="0">
                <a:solidFill>
                  <a:srgbClr val="FF0000"/>
                </a:solidFill>
                <a:ea typeface="微软雅黑 Light" panose="020B0502040204020203" pitchFamily="34" charset="-122"/>
              </a:rPr>
              <a:t>修改后 *</a:t>
            </a:r>
            <a:r>
              <a:rPr lang="en-US" altLang="zh-CN" sz="2400" dirty="0">
                <a:solidFill>
                  <a:srgbClr val="FF0000"/>
                </a:solidFill>
                <a:ea typeface="微软雅黑 Light" panose="020B0502040204020203" pitchFamily="34" charset="-122"/>
              </a:rPr>
              <a:t>/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000000"/>
                </a:solidFill>
                <a:ea typeface="微软雅黑 Light" panose="020B0502040204020203" pitchFamily="34" charset="-122"/>
              </a:rPr>
              <a:t>	for </a:t>
            </a:r>
            <a:r>
              <a:rPr lang="zh-CN" altLang="en-US" sz="24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（ </a:t>
            </a:r>
            <a:r>
              <a:rPr lang="en-US" altLang="zh-CN" sz="24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ea typeface="微软雅黑 Light" panose="020B0502040204020203" pitchFamily="34" charset="-122"/>
              </a:rPr>
              <a:t> = 0 ;  </a:t>
            </a:r>
            <a:r>
              <a:rPr lang="en-US" altLang="zh-CN" sz="24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ea typeface="微软雅黑 Light" panose="020B0502040204020203" pitchFamily="34" charset="-122"/>
              </a:rPr>
              <a:t> &lt; 5000 ;  </a:t>
            </a:r>
            <a:r>
              <a:rPr lang="en-US" altLang="zh-CN" sz="24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ea typeface="微软雅黑 Light" panose="020B0502040204020203" pitchFamily="34" charset="-122"/>
              </a:rPr>
              <a:t> = i+1 </a:t>
            </a:r>
            <a:r>
              <a:rPr lang="zh-CN" altLang="en-US" sz="24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）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000000"/>
                </a:solidFill>
                <a:ea typeface="微软雅黑 Light" panose="020B0502040204020203" pitchFamily="34" charset="-122"/>
              </a:rPr>
              <a:t>		for </a:t>
            </a:r>
            <a:r>
              <a:rPr lang="zh-CN" altLang="en-US" sz="24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（ </a:t>
            </a:r>
            <a:r>
              <a:rPr lang="en-US" altLang="zh-CN" sz="2400" dirty="0">
                <a:solidFill>
                  <a:srgbClr val="000000"/>
                </a:solidFill>
                <a:ea typeface="微软雅黑 Light" panose="020B0502040204020203" pitchFamily="34" charset="-122"/>
              </a:rPr>
              <a:t>j = 0 ;  j &lt; 100 ;  j = j+1 </a:t>
            </a:r>
            <a:r>
              <a:rPr lang="zh-CN" altLang="en-US" sz="24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）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zh-CN" altLang="en-US" sz="2400" dirty="0">
                <a:solidFill>
                  <a:srgbClr val="000000"/>
                </a:solidFill>
                <a:ea typeface="微软雅黑 Light" panose="020B0502040204020203" pitchFamily="34" charset="-122"/>
              </a:rPr>
              <a:t>             </a:t>
            </a:r>
            <a:r>
              <a:rPr lang="en-US" altLang="zh-CN" sz="2400" dirty="0">
                <a:solidFill>
                  <a:srgbClr val="000000"/>
                </a:solidFill>
                <a:ea typeface="微软雅黑 Light" panose="020B0502040204020203" pitchFamily="34" charset="-122"/>
              </a:rPr>
              <a:t>x [ </a:t>
            </a:r>
            <a:r>
              <a:rPr lang="en-US" altLang="zh-CN" sz="24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ea typeface="微软雅黑 Light" panose="020B0502040204020203" pitchFamily="34" charset="-122"/>
              </a:rPr>
              <a:t> ][ j ] = 2 * x [ </a:t>
            </a:r>
            <a:r>
              <a:rPr lang="en-US" altLang="zh-CN" sz="24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ea typeface="微软雅黑 Light" panose="020B0502040204020203" pitchFamily="34" charset="-122"/>
              </a:rPr>
              <a:t> ][ j ];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7475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D336D6-AB0E-3C28-8A92-816B74156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9D03D8AE-41F2-884D-DBA2-1B7EC502C57F}"/>
              </a:ext>
            </a:extLst>
          </p:cNvPr>
          <p:cNvSpPr txBox="1">
            <a:spLocks noChangeArrowheads="1"/>
          </p:cNvSpPr>
          <p:nvPr/>
        </p:nvSpPr>
        <p:spPr>
          <a:xfrm>
            <a:off x="1109472" y="796544"/>
            <a:ext cx="5390629" cy="5413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ea typeface="微软雅黑 Light" panose="020B0502040204020203" pitchFamily="34" charset="-122"/>
              </a:rPr>
              <a:t>（</a:t>
            </a:r>
            <a:r>
              <a:rPr lang="en-US" altLang="zh-CN" sz="2400" dirty="0">
                <a:ea typeface="微软雅黑 Light" panose="020B0502040204020203" pitchFamily="34" charset="-122"/>
              </a:rPr>
              <a:t>3</a:t>
            </a:r>
            <a:r>
              <a:rPr lang="zh-CN" altLang="en-US" sz="2400" dirty="0">
                <a:ea typeface="微软雅黑 Light" panose="020B0502040204020203" pitchFamily="34" charset="-122"/>
              </a:rPr>
              <a:t>）循环融合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	</a:t>
            </a:r>
            <a:r>
              <a:rPr lang="zh-CN" altLang="en-US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举例：</a:t>
            </a:r>
            <a:endParaRPr lang="en-US" altLang="zh-CN" sz="2000" dirty="0">
              <a:solidFill>
                <a:schemeClr val="tx1"/>
              </a:solidFill>
              <a:ea typeface="微软雅黑 Light" panose="020B0502040204020203" pitchFamily="34" charset="-122"/>
            </a:endParaRPr>
          </a:p>
          <a:p>
            <a:pPr marL="457200" indent="-457200">
              <a:lnSpc>
                <a:spcPct val="110000"/>
              </a:lnSpc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	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	/* 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修改前 *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/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		for 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（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= 0 ; 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&lt; N; 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= i+1 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）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               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for 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（ 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j = 0 ;  j &lt; N ;  j = j+1 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）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                  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a [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][ j ] = 1/ b [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][ j ] * c [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][ j ];</a:t>
            </a: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            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		for 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（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= 0 ; 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&lt; 5000 ; 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= i+1 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）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                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for 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（ 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j = 0 ;  j &lt; 100 ;  j = j+1 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）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                   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d [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][ j ] = a [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][ j ]+ c [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][ j ];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		</a:t>
            </a:r>
            <a:endParaRPr lang="en-US" altLang="zh-CN" sz="2000" dirty="0">
              <a:solidFill>
                <a:schemeClr val="tx1"/>
              </a:solidFill>
              <a:ea typeface="微软雅黑 Light" panose="020B0502040204020203" pitchFamily="34" charset="-122"/>
            </a:endParaRPr>
          </a:p>
          <a:p>
            <a:pPr marL="457200" indent="-457200">
              <a:lnSpc>
                <a:spcPct val="110000"/>
              </a:lnSpc>
              <a:buNone/>
            </a:pPr>
            <a:endParaRPr lang="en-US" altLang="zh-CN" sz="2000" dirty="0">
              <a:solidFill>
                <a:srgbClr val="00000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2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18FA0A0-A60A-06CD-7B1F-C60C326B58DB}"/>
              </a:ext>
            </a:extLst>
          </p:cNvPr>
          <p:cNvSpPr txBox="1">
            <a:spLocks noChangeArrowheads="1"/>
          </p:cNvSpPr>
          <p:nvPr/>
        </p:nvSpPr>
        <p:spPr>
          <a:xfrm>
            <a:off x="6338654" y="842710"/>
            <a:ext cx="5390629" cy="5413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zh-CN" sz="2000" dirty="0">
              <a:solidFill>
                <a:schemeClr val="tx1"/>
              </a:solidFill>
              <a:ea typeface="微软雅黑 Light" panose="020B0502040204020203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	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		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/* 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修改后 *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/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		for 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（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= 0 ; 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&lt; N; 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= i+1 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）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               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for 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（ 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j = 0 ;  j &lt; N ;  j = j+1 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）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{</a:t>
            </a:r>
            <a:endParaRPr lang="zh-CN" altLang="en-US" sz="2000" dirty="0">
              <a:solidFill>
                <a:srgbClr val="000000"/>
              </a:solidFill>
              <a:ea typeface="微软雅黑 Light" panose="020B0502040204020203" pitchFamily="34" charset="-122"/>
            </a:endParaRPr>
          </a:p>
          <a:p>
            <a:pPr marL="457200" indent="-457200">
              <a:lnSpc>
                <a:spcPct val="110000"/>
              </a:lnSpc>
              <a:buNone/>
            </a:pP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                  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a [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][ j ] = 1/ b [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][ j ] * c [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][ j ];</a:t>
            </a: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            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		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     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d [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][ j ] = a [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][ j ]+ c [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][ j ];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		}</a:t>
            </a:r>
            <a:endParaRPr lang="en-US" altLang="zh-CN" sz="2000" dirty="0">
              <a:solidFill>
                <a:schemeClr val="tx1"/>
              </a:solidFill>
              <a:ea typeface="微软雅黑 Light" panose="020B0502040204020203" pitchFamily="34" charset="-122"/>
            </a:endParaRPr>
          </a:p>
          <a:p>
            <a:pPr marL="457200" indent="-457200">
              <a:lnSpc>
                <a:spcPct val="110000"/>
              </a:lnSpc>
              <a:buNone/>
            </a:pPr>
            <a:endParaRPr lang="en-US" altLang="zh-CN" sz="2000" dirty="0">
              <a:solidFill>
                <a:srgbClr val="000000"/>
              </a:solidFill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281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81823" y="1806749"/>
            <a:ext cx="7126287" cy="324111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/*  </a:t>
            </a:r>
            <a:r>
              <a:rPr lang="zh-CN" altLang="en-US" sz="2000" dirty="0">
                <a:ea typeface="微软雅黑 Light" panose="020B0502040204020203" pitchFamily="34" charset="-122"/>
              </a:rPr>
              <a:t>修改前  *</a:t>
            </a:r>
            <a:r>
              <a:rPr lang="en-US" altLang="zh-CN" sz="2000" dirty="0">
                <a:ea typeface="微软雅黑 Light" panose="020B0502040204020203" pitchFamily="34" charset="-122"/>
              </a:rPr>
              <a:t>/</a:t>
            </a:r>
          </a:p>
          <a:p>
            <a:pPr marL="1085850" lvl="1" indent="-457200">
              <a:lnSpc>
                <a:spcPct val="80000"/>
              </a:lnSpc>
              <a:buNone/>
            </a:pPr>
            <a:endParaRPr lang="en-US" altLang="zh-CN" sz="2000" dirty="0"/>
          </a:p>
          <a:p>
            <a:pPr marL="1085850" lvl="1" indent="-457200">
              <a:lnSpc>
                <a:spcPct val="8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for </a:t>
            </a:r>
            <a:r>
              <a:rPr lang="zh-CN" altLang="en-US" sz="2000" dirty="0">
                <a:solidFill>
                  <a:srgbClr val="000000"/>
                </a:solidFill>
              </a:rPr>
              <a:t>（ </a:t>
            </a:r>
            <a:r>
              <a:rPr lang="en-US" altLang="zh-CN" sz="2000" dirty="0" err="1">
                <a:solidFill>
                  <a:srgbClr val="000000"/>
                </a:solidFill>
              </a:rPr>
              <a:t>i</a:t>
            </a:r>
            <a:r>
              <a:rPr lang="en-US" altLang="zh-CN" sz="2000" dirty="0">
                <a:solidFill>
                  <a:srgbClr val="000000"/>
                </a:solidFill>
              </a:rPr>
              <a:t> = 0;  </a:t>
            </a:r>
            <a:r>
              <a:rPr lang="en-US" altLang="zh-CN" sz="2000" dirty="0" err="1">
                <a:solidFill>
                  <a:srgbClr val="000000"/>
                </a:solidFill>
              </a:rPr>
              <a:t>i</a:t>
            </a:r>
            <a:r>
              <a:rPr lang="en-US" altLang="zh-CN" sz="2000" dirty="0">
                <a:solidFill>
                  <a:srgbClr val="000000"/>
                </a:solidFill>
              </a:rPr>
              <a:t>&lt;N;  </a:t>
            </a:r>
            <a:r>
              <a:rPr lang="en-US" altLang="zh-CN" sz="2000" dirty="0" err="1">
                <a:solidFill>
                  <a:srgbClr val="000000"/>
                </a:solidFill>
              </a:rPr>
              <a:t>i</a:t>
            </a:r>
            <a:r>
              <a:rPr lang="en-US" altLang="zh-CN" sz="2000" dirty="0">
                <a:solidFill>
                  <a:srgbClr val="000000"/>
                </a:solidFill>
              </a:rPr>
              <a:t> = i+1 </a:t>
            </a:r>
            <a:r>
              <a:rPr lang="zh-CN" altLang="en-US" sz="2000" dirty="0">
                <a:solidFill>
                  <a:srgbClr val="000000"/>
                </a:solidFill>
              </a:rPr>
              <a:t>）</a:t>
            </a:r>
          </a:p>
          <a:p>
            <a:pPr marL="1085850" lvl="1" indent="-457200">
              <a:lnSpc>
                <a:spcPct val="8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for </a:t>
            </a:r>
            <a:r>
              <a:rPr lang="zh-CN" altLang="en-US" sz="2000" dirty="0">
                <a:solidFill>
                  <a:srgbClr val="000000"/>
                </a:solidFill>
              </a:rPr>
              <a:t>（ </a:t>
            </a:r>
            <a:r>
              <a:rPr lang="en-US" altLang="zh-CN" sz="2000" dirty="0">
                <a:solidFill>
                  <a:srgbClr val="000000"/>
                </a:solidFill>
              </a:rPr>
              <a:t>j = 0;  j &lt; N;  j = j+1 </a:t>
            </a:r>
            <a:r>
              <a:rPr lang="zh-CN" altLang="en-US" sz="2000" dirty="0">
                <a:solidFill>
                  <a:srgbClr val="000000"/>
                </a:solidFill>
              </a:rPr>
              <a:t>） </a:t>
            </a:r>
            <a:r>
              <a:rPr lang="en-US" altLang="zh-CN" sz="2000" dirty="0">
                <a:solidFill>
                  <a:srgbClr val="000000"/>
                </a:solidFill>
              </a:rPr>
              <a:t>{</a:t>
            </a:r>
          </a:p>
          <a:p>
            <a:pPr marL="1085850" lvl="1" indent="-457200">
              <a:lnSpc>
                <a:spcPct val="8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     r = 0;</a:t>
            </a:r>
          </a:p>
          <a:p>
            <a:pPr marL="1085850" lvl="1" indent="-457200">
              <a:lnSpc>
                <a:spcPct val="8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     for </a:t>
            </a:r>
            <a:r>
              <a:rPr lang="zh-CN" altLang="en-US" sz="2000" dirty="0">
                <a:solidFill>
                  <a:srgbClr val="000000"/>
                </a:solidFill>
              </a:rPr>
              <a:t>（ </a:t>
            </a:r>
            <a:r>
              <a:rPr lang="en-US" altLang="zh-CN" sz="2000" dirty="0">
                <a:solidFill>
                  <a:srgbClr val="000000"/>
                </a:solidFill>
              </a:rPr>
              <a:t>k = 0;  k &lt; N;  k = k+1</a:t>
            </a:r>
            <a:r>
              <a:rPr lang="zh-CN" altLang="en-US" sz="2000" dirty="0">
                <a:solidFill>
                  <a:srgbClr val="000000"/>
                </a:solidFill>
              </a:rPr>
              <a:t>） </a:t>
            </a:r>
            <a:r>
              <a:rPr lang="en-US" altLang="zh-CN" sz="2000" dirty="0">
                <a:solidFill>
                  <a:srgbClr val="000000"/>
                </a:solidFill>
              </a:rPr>
              <a:t>{</a:t>
            </a:r>
          </a:p>
          <a:p>
            <a:pPr marL="1085850" lvl="1" indent="-457200">
              <a:lnSpc>
                <a:spcPct val="8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           r = r + y[ </a:t>
            </a:r>
            <a:r>
              <a:rPr lang="en-US" altLang="zh-CN" sz="2000" dirty="0" err="1">
                <a:solidFill>
                  <a:srgbClr val="000000"/>
                </a:solidFill>
              </a:rPr>
              <a:t>i</a:t>
            </a:r>
            <a:r>
              <a:rPr lang="en-US" altLang="zh-CN" sz="2000" dirty="0">
                <a:solidFill>
                  <a:srgbClr val="000000"/>
                </a:solidFill>
              </a:rPr>
              <a:t> ][ k ] * z[ k ][ j ];</a:t>
            </a:r>
          </a:p>
          <a:p>
            <a:pPr marL="1085850" lvl="1" indent="-457200">
              <a:lnSpc>
                <a:spcPct val="8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}</a:t>
            </a:r>
          </a:p>
          <a:p>
            <a:pPr marL="1085850" lvl="1" indent="-457200">
              <a:lnSpc>
                <a:spcPct val="8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     x[ </a:t>
            </a:r>
            <a:r>
              <a:rPr lang="en-US" altLang="zh-CN" sz="2000" dirty="0" err="1">
                <a:solidFill>
                  <a:srgbClr val="000000"/>
                </a:solidFill>
              </a:rPr>
              <a:t>i</a:t>
            </a:r>
            <a:r>
              <a:rPr lang="en-US" altLang="zh-CN" sz="2000" dirty="0">
                <a:solidFill>
                  <a:srgbClr val="000000"/>
                </a:solidFill>
              </a:rPr>
              <a:t> ][ j ] = r;</a:t>
            </a:r>
          </a:p>
          <a:p>
            <a:pPr marL="1085850" lvl="1" indent="-457200">
              <a:lnSpc>
                <a:spcPct val="8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}</a:t>
            </a:r>
          </a:p>
          <a:p>
            <a:pPr marL="1085850" lvl="1" indent="-457200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</a:endParaRPr>
          </a:p>
          <a:p>
            <a:pPr marL="1085850" lvl="1" indent="-457200">
              <a:lnSpc>
                <a:spcPct val="80000"/>
              </a:lnSpc>
              <a:buNone/>
            </a:pPr>
            <a:endParaRPr lang="en-US" altLang="zh-CN" dirty="0">
              <a:solidFill>
                <a:srgbClr val="FFFF66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6518" y="36576"/>
            <a:ext cx="11510682" cy="1147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000" lvl="3">
              <a:lnSpc>
                <a:spcPct val="15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）分块</a:t>
            </a:r>
            <a:endParaRPr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44000" lvl="3">
              <a:lnSpc>
                <a:spcPct val="150000"/>
              </a:lnSpc>
            </a:pP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基本思想</a:t>
            </a:r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把对数组的整行或整列访问改为按块进行，尽量集中访问，减少替换，提高访问的局部性。</a:t>
            </a:r>
          </a:p>
        </p:txBody>
      </p:sp>
      <p:pic>
        <p:nvPicPr>
          <p:cNvPr id="2" name="数组乘法计算过程（分块前）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90318" y="1473691"/>
            <a:ext cx="5588188" cy="419114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81823" y="5225142"/>
            <a:ext cx="3704962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最坏的情况：所有的访问都不命中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不命中次数：</a:t>
            </a:r>
            <a:r>
              <a:rPr lang="en-US" altLang="zh-CN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2N</a:t>
            </a:r>
            <a:r>
              <a:rPr lang="en-US" altLang="zh-CN" baseline="30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＋</a:t>
            </a:r>
            <a:r>
              <a:rPr lang="en-US" altLang="zh-CN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</a:t>
            </a:r>
            <a:r>
              <a:rPr lang="en-US" altLang="zh-CN" baseline="30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en-US" altLang="zh-CN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745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93579" y="807680"/>
            <a:ext cx="5731360" cy="4953000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80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/*  </a:t>
            </a:r>
            <a:r>
              <a:rPr lang="zh-CN" altLang="en-US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修改后  *</a:t>
            </a: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/</a:t>
            </a:r>
          </a:p>
          <a:p>
            <a:pPr marL="457200" indent="-457200">
              <a:lnSpc>
                <a:spcPct val="80000"/>
              </a:lnSpc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  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for 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（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jj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= 0; 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jj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&lt; N; 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jj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=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jj+B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）</a:t>
            </a:r>
          </a:p>
          <a:p>
            <a:pPr marL="457200" indent="-457200">
              <a:lnSpc>
                <a:spcPct val="80000"/>
              </a:lnSpc>
              <a:buNone/>
            </a:pP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 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for 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（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kk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= 0; 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kk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&lt; N; 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kk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=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kk+B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）</a:t>
            </a:r>
          </a:p>
          <a:p>
            <a:pPr marL="457200" indent="-457200">
              <a:lnSpc>
                <a:spcPct val="80000"/>
              </a:lnSpc>
              <a:buNone/>
            </a:pP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 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for 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（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= 0; 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&lt; N;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=i+1 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）</a:t>
            </a:r>
          </a:p>
          <a:p>
            <a:pPr marL="457200" indent="-457200">
              <a:lnSpc>
                <a:spcPct val="80000"/>
              </a:lnSpc>
              <a:buNone/>
            </a:pP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 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for 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（ 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j =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jj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;  j &lt; min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jj+B-1, N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）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;  j = j+1 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） 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{</a:t>
            </a:r>
          </a:p>
          <a:p>
            <a:pPr marL="457200" indent="-457200">
              <a:lnSpc>
                <a:spcPct val="8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     r = 0;</a:t>
            </a:r>
          </a:p>
          <a:p>
            <a:pPr marL="457200" indent="-457200">
              <a:lnSpc>
                <a:spcPct val="8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     for 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（ 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k =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kk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;  k &lt; min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kk+B-1, N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）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;  k = k+1</a:t>
            </a:r>
            <a:r>
              <a:rPr lang="zh-CN" altLang="en-US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） 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{</a:t>
            </a:r>
          </a:p>
          <a:p>
            <a:pPr marL="457200" indent="-457200">
              <a:lnSpc>
                <a:spcPct val="8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       r = r + y[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][ k ] * z[ k ][ j ];</a:t>
            </a:r>
          </a:p>
          <a:p>
            <a:pPr marL="457200" indent="-457200">
              <a:lnSpc>
                <a:spcPct val="8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     }</a:t>
            </a:r>
          </a:p>
          <a:p>
            <a:pPr marL="457200" indent="-457200">
              <a:lnSpc>
                <a:spcPct val="8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      x[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][ j ] = x[ </a:t>
            </a:r>
            <a:r>
              <a:rPr lang="en-US" altLang="zh-CN" sz="2000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][ j ] + r;</a:t>
            </a:r>
          </a:p>
          <a:p>
            <a:pPr marL="457200" indent="-457200">
              <a:lnSpc>
                <a:spcPct val="8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    }</a:t>
            </a:r>
          </a:p>
          <a:p>
            <a:pPr marL="457200" indent="-457200">
              <a:lnSpc>
                <a:spcPct val="115000"/>
              </a:lnSpc>
              <a:spcBef>
                <a:spcPct val="0"/>
              </a:spcBef>
              <a:buNone/>
            </a:pPr>
            <a:endParaRPr lang="en-US" altLang="zh-CN" sz="2000" b="1" dirty="0">
              <a:ea typeface="微软雅黑 Light" panose="020B0502040204020203" pitchFamily="34" charset="-122"/>
            </a:endParaRPr>
          </a:p>
          <a:p>
            <a:pPr marL="457200" indent="-457200">
              <a:lnSpc>
                <a:spcPct val="115000"/>
              </a:lnSpc>
              <a:spcBef>
                <a:spcPct val="0"/>
              </a:spcBef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不命中次数：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2N</a:t>
            </a:r>
            <a:r>
              <a:rPr lang="en-US" altLang="zh-CN" sz="2000" baseline="30000" dirty="0">
                <a:solidFill>
                  <a:srgbClr val="FF0000"/>
                </a:solidFill>
                <a:ea typeface="微软雅黑 Light" panose="020B0502040204020203" pitchFamily="34" charset="-122"/>
              </a:rPr>
              <a:t>3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 /B 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＋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N</a:t>
            </a:r>
            <a:r>
              <a:rPr lang="en-US" altLang="zh-CN" sz="2000" baseline="30000" dirty="0">
                <a:solidFill>
                  <a:srgbClr val="FF0000"/>
                </a:solidFill>
                <a:ea typeface="微软雅黑 Light" panose="020B0502040204020203" pitchFamily="34" charset="-122"/>
              </a:rPr>
              <a:t>2</a:t>
            </a:r>
            <a:r>
              <a:rPr lang="en-US" altLang="zh-CN" sz="2000" dirty="0">
                <a:ea typeface="微软雅黑 Light" panose="020B0502040204020203" pitchFamily="34" charset="-122"/>
              </a:rPr>
              <a:t>)</a:t>
            </a:r>
          </a:p>
        </p:txBody>
      </p:sp>
      <p:pic>
        <p:nvPicPr>
          <p:cNvPr id="2" name="数组乘法计算过程（分块后）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41897" y="1140152"/>
            <a:ext cx="5717406" cy="428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2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AE4FB2-FB2D-9875-2871-BB194BE8A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7" y="1352095"/>
            <a:ext cx="11208848" cy="5350783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>
                <a:latin typeface="黑体" panose="02010609060101010101" pitchFamily="49" charset="-122"/>
              </a:rPr>
              <a:t>CPU</a:t>
            </a:r>
            <a:r>
              <a:rPr lang="zh-CN" altLang="en-US" dirty="0"/>
              <a:t>的一次访存时间：</a:t>
            </a:r>
            <a:endParaRPr lang="en-US" altLang="zh-CN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dirty="0">
                <a:ea typeface="微软雅黑 Light" panose="020B0502040204020203" pitchFamily="34" charset="-122"/>
              </a:rPr>
              <a:t>当命中时，访问时间即为</a:t>
            </a:r>
            <a:r>
              <a:rPr lang="en-US" altLang="zh-CN" dirty="0">
                <a:ea typeface="微软雅黑 Light" panose="020B0502040204020203" pitchFamily="34" charset="-122"/>
              </a:rPr>
              <a:t>T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ea typeface="微软雅黑 Light" panose="020B0502040204020203" pitchFamily="34" charset="-122"/>
              </a:rPr>
              <a:t>（</a:t>
            </a:r>
            <a:r>
              <a:rPr lang="zh-CN" altLang="en-US" dirty="0">
                <a:solidFill>
                  <a:srgbClr val="FF0000"/>
                </a:solidFill>
                <a:ea typeface="微软雅黑 Light" panose="020B0502040204020203" pitchFamily="34" charset="-122"/>
              </a:rPr>
              <a:t>命中时间</a:t>
            </a:r>
            <a:r>
              <a:rPr lang="zh-CN" altLang="en-US" dirty="0">
                <a:ea typeface="微软雅黑 Light" panose="020B0502040204020203" pitchFamily="34" charset="-122"/>
              </a:rPr>
              <a:t>）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dirty="0">
                <a:ea typeface="微软雅黑 Light" panose="020B0502040204020203" pitchFamily="34" charset="-122"/>
              </a:rPr>
              <a:t>当不命中时，情况比较复杂。</a:t>
            </a:r>
            <a:endParaRPr lang="en-US" altLang="zh-CN" dirty="0">
              <a:ea typeface="微软雅黑 Light" panose="020B0502040204020203" pitchFamily="34" charset="-12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zh-CN" dirty="0">
                <a:ea typeface="微软雅黑 Light" panose="020B0502040204020203" pitchFamily="34" charset="-122"/>
              </a:rPr>
              <a:t>   </a:t>
            </a:r>
            <a:r>
              <a:rPr lang="zh-CN" altLang="en-US" dirty="0">
                <a:ea typeface="微软雅黑 Light" panose="020B0502040204020203" pitchFamily="34" charset="-122"/>
              </a:rPr>
              <a:t>不命中时的访问时间为：</a:t>
            </a:r>
            <a:r>
              <a:rPr lang="en-US" altLang="zh-CN" dirty="0">
                <a:ea typeface="微软雅黑 Light" panose="020B0502040204020203" pitchFamily="34" charset="-122"/>
              </a:rPr>
              <a:t>T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ea typeface="微软雅黑 Light" panose="020B0502040204020203" pitchFamily="34" charset="-122"/>
              </a:rPr>
              <a:t>＋</a:t>
            </a:r>
            <a:r>
              <a:rPr lang="en-US" altLang="zh-CN" dirty="0">
                <a:ea typeface="微软雅黑 Light" panose="020B0502040204020203" pitchFamily="34" charset="-122"/>
              </a:rPr>
              <a:t>T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B</a:t>
            </a:r>
            <a:r>
              <a:rPr lang="zh-CN" altLang="en-US" dirty="0">
                <a:ea typeface="微软雅黑 Light" panose="020B0502040204020203" pitchFamily="34" charset="-122"/>
              </a:rPr>
              <a:t>＋</a:t>
            </a:r>
            <a:r>
              <a:rPr lang="en-US" altLang="zh-CN" dirty="0">
                <a:ea typeface="微软雅黑 Light" panose="020B0502040204020203" pitchFamily="34" charset="-122"/>
              </a:rPr>
              <a:t>T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ea typeface="微软雅黑 Light" panose="020B0502040204020203" pitchFamily="34" charset="-122"/>
              </a:rPr>
              <a:t>＝</a:t>
            </a:r>
            <a:r>
              <a:rPr lang="en-US" altLang="zh-CN" dirty="0">
                <a:ea typeface="微软雅黑 Light" panose="020B0502040204020203" pitchFamily="34" charset="-122"/>
              </a:rPr>
              <a:t>T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ea typeface="微软雅黑 Light" panose="020B0502040204020203" pitchFamily="34" charset="-122"/>
              </a:rPr>
              <a:t>＋</a:t>
            </a:r>
            <a:r>
              <a:rPr lang="en-US" altLang="zh-CN" dirty="0">
                <a:ea typeface="微软雅黑 Light" panose="020B0502040204020203" pitchFamily="34" charset="-122"/>
              </a:rPr>
              <a:t>T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M </a:t>
            </a:r>
            <a:r>
              <a:rPr lang="en-US" altLang="zh-CN" dirty="0">
                <a:ea typeface="微软雅黑 Light" panose="020B0502040204020203" pitchFamily="34" charset="-122"/>
              </a:rPr>
              <a:t> </a:t>
            </a: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zh-CN" dirty="0">
                <a:ea typeface="微软雅黑 Light" panose="020B0502040204020203" pitchFamily="34" charset="-122"/>
              </a:rPr>
              <a:t>                       	     </a:t>
            </a:r>
            <a:r>
              <a:rPr lang="zh-CN" altLang="en-US" dirty="0">
                <a:ea typeface="微软雅黑 Light" panose="020B0502040204020203" pitchFamily="34" charset="-122"/>
              </a:rPr>
              <a:t>其中：</a:t>
            </a:r>
            <a:r>
              <a:rPr lang="en-US" altLang="zh-CN" dirty="0">
                <a:ea typeface="微软雅黑 Light" panose="020B0502040204020203" pitchFamily="34" charset="-122"/>
              </a:rPr>
              <a:t>T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M</a:t>
            </a:r>
            <a:r>
              <a:rPr lang="en-US" altLang="zh-CN" dirty="0"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ea typeface="微软雅黑 Light" panose="020B0502040204020203" pitchFamily="34" charset="-122"/>
              </a:rPr>
              <a:t>＝</a:t>
            </a:r>
            <a:r>
              <a:rPr lang="en-US" altLang="zh-CN" dirty="0">
                <a:ea typeface="微软雅黑 Light" panose="020B0502040204020203" pitchFamily="34" charset="-122"/>
              </a:rPr>
              <a:t>T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ea typeface="微软雅黑 Light" panose="020B0502040204020203" pitchFamily="34" charset="-122"/>
              </a:rPr>
              <a:t>＋</a:t>
            </a:r>
            <a:r>
              <a:rPr lang="en-US" altLang="zh-CN" dirty="0">
                <a:ea typeface="微软雅黑 Light" panose="020B0502040204020203" pitchFamily="34" charset="-122"/>
              </a:rPr>
              <a:t>T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B</a:t>
            </a:r>
          </a:p>
          <a:p>
            <a:pPr lvl="3">
              <a:lnSpc>
                <a:spcPct val="170000"/>
              </a:lnSpc>
              <a:tabLst>
                <a:tab pos="2381250" algn="l"/>
              </a:tabLst>
            </a:pPr>
            <a:r>
              <a:rPr lang="zh-CN" altLang="en-US" sz="2400" dirty="0">
                <a:ea typeface="微软雅黑 Light" panose="020B0502040204020203" pitchFamily="34" charset="-122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不命中开销</a:t>
            </a:r>
            <a:r>
              <a:rPr lang="en-US" altLang="zh-CN" sz="2400" dirty="0">
                <a:ea typeface="微软雅黑 Light" panose="020B0502040204020203" pitchFamily="34" charset="-122"/>
              </a:rPr>
              <a:t>T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M</a:t>
            </a:r>
            <a:r>
              <a:rPr lang="zh-CN" altLang="en-US" sz="2400" dirty="0">
                <a:ea typeface="微软雅黑 Light" panose="020B0502040204020203" pitchFamily="34" charset="-122"/>
              </a:rPr>
              <a:t>：从向</a:t>
            </a:r>
            <a:r>
              <a:rPr lang="en-US" altLang="zh-CN" sz="2400" dirty="0">
                <a:ea typeface="微软雅黑 Light" panose="020B0502040204020203" pitchFamily="34" charset="-122"/>
              </a:rPr>
              <a:t>M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2</a:t>
            </a:r>
            <a:r>
              <a:rPr lang="zh-CN" altLang="en-US" sz="2400" dirty="0">
                <a:ea typeface="微软雅黑 Light" panose="020B0502040204020203" pitchFamily="34" charset="-122"/>
              </a:rPr>
              <a:t>发出访问请求到把整个数据块调入</a:t>
            </a:r>
            <a:r>
              <a:rPr lang="en-US" altLang="zh-CN" sz="2400" dirty="0">
                <a:ea typeface="微软雅黑 Light" panose="020B0502040204020203" pitchFamily="34" charset="-122"/>
              </a:rPr>
              <a:t>M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1</a:t>
            </a:r>
            <a:r>
              <a:rPr lang="zh-CN" altLang="en-US" sz="2400" dirty="0">
                <a:ea typeface="微软雅黑 Light" panose="020B0502040204020203" pitchFamily="34" charset="-122"/>
              </a:rPr>
              <a:t>中所需的时间。</a:t>
            </a:r>
          </a:p>
          <a:p>
            <a:pPr lvl="3" eaLnBrk="1" hangingPunct="1">
              <a:lnSpc>
                <a:spcPct val="170000"/>
              </a:lnSpc>
              <a:tabLst>
                <a:tab pos="2381250" algn="l"/>
              </a:tabLst>
            </a:pPr>
            <a:r>
              <a:rPr lang="zh-CN" altLang="en-US" sz="2400" dirty="0">
                <a:ea typeface="微软雅黑 Light" panose="020B0502040204020203" pitchFamily="34" charset="-122"/>
              </a:rPr>
              <a:t>传送一个信息块所需的时间为</a:t>
            </a:r>
            <a:r>
              <a:rPr lang="en-US" altLang="zh-CN" sz="2400" dirty="0">
                <a:ea typeface="微软雅黑 Light" panose="020B0502040204020203" pitchFamily="34" charset="-122"/>
              </a:rPr>
              <a:t>T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B</a:t>
            </a:r>
            <a:r>
              <a:rPr lang="zh-CN" altLang="en-US" sz="2400" dirty="0">
                <a:ea typeface="微软雅黑 Light" panose="020B0502040204020203" pitchFamily="34" charset="-122"/>
              </a:rPr>
              <a:t>。 </a:t>
            </a:r>
          </a:p>
          <a:p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A7BD8F7-F31D-4BC5-9647-281562209669}"/>
              </a:ext>
            </a:extLst>
          </p:cNvPr>
          <p:cNvSpPr txBox="1">
            <a:spLocks/>
          </p:cNvSpPr>
          <p:nvPr/>
        </p:nvSpPr>
        <p:spPr>
          <a:xfrm>
            <a:off x="2822666" y="380457"/>
            <a:ext cx="6905626" cy="771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2.2 Cache </a:t>
            </a:r>
            <a:r>
              <a:rPr lang="zh-CN" altLang="en-US" sz="3600" b="1" dirty="0"/>
              <a:t>性能分析与改进</a:t>
            </a:r>
            <a:endParaRPr lang="zh-CN" altLang="en-US" sz="3600" dirty="0"/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4EEA3EC4-52C7-914A-E60F-9EA38EBDB6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092058"/>
              </p:ext>
            </p:extLst>
          </p:nvPr>
        </p:nvGraphicFramePr>
        <p:xfrm>
          <a:off x="7078133" y="1494209"/>
          <a:ext cx="5038654" cy="1488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4" imgW="1608480" imgH="476280" progId="Word.Picture.8">
                  <p:embed/>
                </p:oleObj>
              </mc:Choice>
              <mc:Fallback>
                <p:oleObj name="Picture" r:id="rId4" imgW="1608480" imgH="476280" progId="Word.Picture.8">
                  <p:embed/>
                  <p:pic>
                    <p:nvPicPr>
                      <p:cNvPr id="7" name="Object 2">
                        <a:extLst>
                          <a:ext uri="{FF2B5EF4-FFF2-40B4-BE49-F238E27FC236}">
                            <a16:creationId xmlns:a16="http://schemas.microsoft.com/office/drawing/2014/main" id="{87738593-36C8-CED2-0FF4-B9897C4C91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8133" y="1494209"/>
                        <a:ext cx="5038654" cy="1488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93AB8E0-3147-3DFE-3EC2-5656FA1EE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726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-1" y="1137277"/>
            <a:ext cx="6358271" cy="5341937"/>
          </a:xfrm>
        </p:spPr>
        <p:txBody>
          <a:bodyPr>
            <a:normAutofit/>
          </a:bodyPr>
          <a:lstStyle/>
          <a:p>
            <a:pPr marL="265113" indent="-265113">
              <a:lnSpc>
                <a:spcPts val="3000"/>
              </a:lnSpc>
              <a:spcBef>
                <a:spcPts val="1200"/>
              </a:spcBef>
            </a:pP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一种能减少冲突不命中次数而又不影响时钟频率的方法。</a:t>
            </a:r>
          </a:p>
          <a:p>
            <a:pPr marL="265113" indent="-265113">
              <a:lnSpc>
                <a:spcPts val="3000"/>
              </a:lnSpc>
              <a:spcBef>
                <a:spcPts val="1200"/>
              </a:spcBef>
            </a:pP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基本思想</a:t>
            </a:r>
          </a:p>
          <a:p>
            <a:pPr marL="808038" lvl="1" indent="-265113">
              <a:lnSpc>
                <a:spcPts val="3000"/>
              </a:lnSpc>
              <a:spcBef>
                <a:spcPts val="1200"/>
              </a:spcBef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Cache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和它从下一级存储器调数据的通路之间设置一个全相联的小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Cache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，称为“牺牲”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Cache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Victim Cache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）。用于存放被替换出去的块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称为牺牲者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，以备重用。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65113" indent="-265113">
              <a:lnSpc>
                <a:spcPts val="3000"/>
              </a:lnSpc>
              <a:spcBef>
                <a:spcPts val="1200"/>
              </a:spcBef>
            </a:pP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作用</a:t>
            </a:r>
          </a:p>
          <a:p>
            <a:pPr marL="808038" lvl="1" indent="-265113">
              <a:lnSpc>
                <a:spcPts val="3000"/>
              </a:lnSpc>
              <a:spcBef>
                <a:spcPts val="1200"/>
              </a:spcBef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对于减小冲突不命中很有效，特别是对于小容量的直接映像数据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Cache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，作用尤其明显。</a:t>
            </a:r>
          </a:p>
          <a:p>
            <a:pPr marL="808038" lvl="1" indent="-265113">
              <a:lnSpc>
                <a:spcPts val="3000"/>
              </a:lnSpc>
              <a:spcBef>
                <a:spcPts val="1200"/>
              </a:spcBef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例如项数为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Victim Cache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，能使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4KB Cache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的冲突不命中减少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20%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～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90%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51072" y="164465"/>
            <a:ext cx="41008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方法八：“牺牲”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716" y="1671731"/>
            <a:ext cx="5385116" cy="30788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7C6AB1-4826-CE14-0299-06E88446A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045" y="1862474"/>
            <a:ext cx="5107865" cy="285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46307" y="2492376"/>
            <a:ext cx="9731836" cy="3696153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lnSpc>
                <a:spcPct val="150000"/>
              </a:lnSpc>
            </a:pPr>
            <a:r>
              <a:rPr lang="zh-CN" altLang="en-US" dirty="0">
                <a:ea typeface="微软雅黑 Light" panose="020B0502040204020203" pitchFamily="34" charset="-122"/>
              </a:rPr>
              <a:t>应把</a:t>
            </a:r>
            <a:r>
              <a:rPr lang="en-US" altLang="zh-CN" dirty="0">
                <a:ea typeface="微软雅黑 Light" panose="020B0502040204020203" pitchFamily="34" charset="-122"/>
              </a:rPr>
              <a:t>Cache</a:t>
            </a:r>
            <a:r>
              <a:rPr lang="zh-CN" altLang="en-US" dirty="0">
                <a:ea typeface="微软雅黑 Light" panose="020B0502040204020203" pitchFamily="34" charset="-122"/>
              </a:rPr>
              <a:t>做得更快？还是更大？</a:t>
            </a:r>
          </a:p>
          <a:p>
            <a:pPr marL="1085850" lvl="1" indent="-45720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D60093"/>
                </a:solidFill>
                <a:ea typeface="微软雅黑 Light" panose="020B0502040204020203" pitchFamily="34" charset="-122"/>
              </a:rPr>
              <a:t>答案：</a:t>
            </a:r>
            <a:r>
              <a:rPr lang="zh-CN" altLang="en-US" dirty="0">
                <a:ea typeface="微软雅黑 Light" panose="020B0502040204020203" pitchFamily="34" charset="-122"/>
              </a:rPr>
              <a:t>二者兼顾，再增加一级</a:t>
            </a:r>
            <a:r>
              <a:rPr lang="en-US" altLang="zh-CN" dirty="0">
                <a:ea typeface="微软雅黑 Light" panose="020B0502040204020203" pitchFamily="34" charset="-122"/>
              </a:rPr>
              <a:t>Cache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dirty="0">
                <a:ea typeface="微软雅黑 Light" panose="020B0502040204020203" pitchFamily="34" charset="-122"/>
              </a:rPr>
              <a:t>第一级</a:t>
            </a:r>
            <a:r>
              <a:rPr lang="en-US" altLang="zh-CN" dirty="0">
                <a:ea typeface="微软雅黑 Light" panose="020B0502040204020203" pitchFamily="34" charset="-122"/>
              </a:rPr>
              <a:t>Cache(L1)</a:t>
            </a:r>
            <a:r>
              <a:rPr lang="zh-CN" altLang="en-US" dirty="0">
                <a:ea typeface="微软雅黑 Light" panose="020B0502040204020203" pitchFamily="34" charset="-122"/>
              </a:rPr>
              <a:t>小而快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dirty="0">
                <a:ea typeface="微软雅黑 Light" panose="020B0502040204020203" pitchFamily="34" charset="-122"/>
              </a:rPr>
              <a:t>第二级</a:t>
            </a:r>
            <a:r>
              <a:rPr lang="en-US" altLang="zh-CN" dirty="0">
                <a:ea typeface="微软雅黑 Light" panose="020B0502040204020203" pitchFamily="34" charset="-122"/>
              </a:rPr>
              <a:t>Cache(L2)</a:t>
            </a:r>
            <a:r>
              <a:rPr lang="zh-CN" altLang="en-US" dirty="0">
                <a:ea typeface="微软雅黑 Light" panose="020B0502040204020203" pitchFamily="34" charset="-122"/>
              </a:rPr>
              <a:t>容量大</a:t>
            </a:r>
          </a:p>
          <a:p>
            <a:pPr marL="457200" indent="-457200">
              <a:lnSpc>
                <a:spcPct val="150000"/>
              </a:lnSpc>
            </a:pPr>
            <a:r>
              <a:rPr lang="zh-CN" altLang="en-US" dirty="0">
                <a:ea typeface="微软雅黑 Light" panose="020B0502040204020203" pitchFamily="34" charset="-122"/>
              </a:rPr>
              <a:t>性能分析</a:t>
            </a:r>
          </a:p>
          <a:p>
            <a:pPr marL="457200" indent="-457200">
              <a:lnSpc>
                <a:spcPct val="150000"/>
              </a:lnSpc>
              <a:buNone/>
            </a:pPr>
            <a:r>
              <a:rPr lang="zh-CN" altLang="en-US" sz="2000" b="1" dirty="0">
                <a:ea typeface="微软雅黑 Light" panose="020B0502040204020203" pitchFamily="34" charset="-122"/>
              </a:rPr>
              <a:t>     平均访存时间 ＝ 命中时间</a:t>
            </a:r>
            <a:r>
              <a:rPr lang="en-US" altLang="zh-CN" sz="2000" b="1" baseline="-25000" dirty="0">
                <a:ea typeface="微软雅黑 Light" panose="020B0502040204020203" pitchFamily="34" charset="-122"/>
              </a:rPr>
              <a:t>L1</a:t>
            </a:r>
            <a:r>
              <a:rPr lang="zh-CN" altLang="en-US" sz="2000" b="1" dirty="0">
                <a:ea typeface="微软雅黑 Light" panose="020B0502040204020203" pitchFamily="34" charset="-122"/>
              </a:rPr>
              <a:t>＋不命中率</a:t>
            </a:r>
            <a:r>
              <a:rPr lang="en-US" altLang="zh-CN" sz="2000" b="1" baseline="-25000" dirty="0">
                <a:ea typeface="微软雅黑 Light" panose="020B0502040204020203" pitchFamily="34" charset="-122"/>
              </a:rPr>
              <a:t>L1</a:t>
            </a:r>
            <a:r>
              <a:rPr lang="en-US" altLang="zh-CN" sz="2000" b="1" dirty="0">
                <a:ea typeface="微软雅黑 Light" panose="020B0502040204020203" pitchFamily="34" charset="-122"/>
              </a:rPr>
              <a:t>×</a:t>
            </a:r>
            <a:r>
              <a:rPr lang="zh-CN" altLang="en-US" sz="2000" b="1" dirty="0">
                <a:ea typeface="微软雅黑 Light" panose="020B0502040204020203" pitchFamily="34" charset="-122"/>
              </a:rPr>
              <a:t>不命中开销</a:t>
            </a:r>
            <a:r>
              <a:rPr lang="en-US" altLang="zh-CN" sz="2000" b="1" baseline="-25000" dirty="0">
                <a:ea typeface="微软雅黑 Light" panose="020B0502040204020203" pitchFamily="34" charset="-122"/>
              </a:rPr>
              <a:t>L1</a:t>
            </a:r>
          </a:p>
          <a:p>
            <a:pPr marL="457200" lvl="1" indent="-457200">
              <a:lnSpc>
                <a:spcPct val="150000"/>
              </a:lnSpc>
              <a:buNone/>
            </a:pPr>
            <a:r>
              <a:rPr lang="zh-CN" altLang="en-US" sz="2000" b="1" dirty="0">
                <a:ea typeface="微软雅黑 Light" panose="020B0502040204020203" pitchFamily="34" charset="-122"/>
              </a:rPr>
              <a:t>       不命中开销</a:t>
            </a:r>
            <a:r>
              <a:rPr lang="en-US" altLang="zh-CN" sz="2000" b="1" baseline="-25000" dirty="0">
                <a:ea typeface="微软雅黑 Light" panose="020B0502040204020203" pitchFamily="34" charset="-122"/>
              </a:rPr>
              <a:t>L1</a:t>
            </a:r>
            <a:r>
              <a:rPr lang="en-US" altLang="zh-CN" sz="2000" b="1" dirty="0">
                <a:ea typeface="微软雅黑 Light" panose="020B0502040204020203" pitchFamily="34" charset="-122"/>
              </a:rPr>
              <a:t> </a:t>
            </a:r>
            <a:r>
              <a:rPr lang="zh-CN" altLang="en-US" sz="2000" b="1" dirty="0">
                <a:ea typeface="微软雅黑 Light" panose="020B0502040204020203" pitchFamily="34" charset="-122"/>
              </a:rPr>
              <a:t>＝ 命中时间</a:t>
            </a:r>
            <a:r>
              <a:rPr lang="en-US" altLang="zh-CN" sz="2000" b="1" baseline="-25000" dirty="0">
                <a:ea typeface="微软雅黑 Light" panose="020B0502040204020203" pitchFamily="34" charset="-122"/>
              </a:rPr>
              <a:t>L2</a:t>
            </a:r>
            <a:r>
              <a:rPr lang="zh-CN" altLang="en-US" sz="2000" b="1" dirty="0">
                <a:ea typeface="微软雅黑 Light" panose="020B0502040204020203" pitchFamily="34" charset="-122"/>
              </a:rPr>
              <a:t>＋不命中率</a:t>
            </a:r>
            <a:r>
              <a:rPr lang="en-US" altLang="zh-CN" sz="2000" b="1" baseline="-25000" dirty="0">
                <a:ea typeface="微软雅黑 Light" panose="020B0502040204020203" pitchFamily="34" charset="-122"/>
              </a:rPr>
              <a:t>L2</a:t>
            </a:r>
            <a:r>
              <a:rPr lang="en-US" altLang="zh-CN" sz="2000" b="1" dirty="0">
                <a:ea typeface="微软雅黑 Light" panose="020B0502040204020203" pitchFamily="34" charset="-122"/>
              </a:rPr>
              <a:t>×</a:t>
            </a:r>
            <a:r>
              <a:rPr lang="zh-CN" altLang="en-US" sz="2000" b="1" dirty="0">
                <a:ea typeface="微软雅黑 Light" panose="020B0502040204020203" pitchFamily="34" charset="-122"/>
              </a:rPr>
              <a:t>不命中开销</a:t>
            </a:r>
            <a:r>
              <a:rPr lang="en-US" altLang="zh-CN" sz="2000" b="1" baseline="-25000" dirty="0">
                <a:ea typeface="微软雅黑 Light" panose="020B0502040204020203" pitchFamily="34" charset="-122"/>
              </a:rPr>
              <a:t>L2</a:t>
            </a:r>
            <a:endParaRPr lang="en-US" altLang="zh-CN" b="1" baseline="-25000" dirty="0">
              <a:ea typeface="微软雅黑 Light" panose="020B0502040204020203" pitchFamily="34" charset="-122"/>
            </a:endParaRPr>
          </a:p>
        </p:txBody>
      </p:sp>
      <p:sp>
        <p:nvSpPr>
          <p:cNvPr id="59395" name="Text Box 4"/>
          <p:cNvSpPr txBox="1">
            <a:spLocks noChangeArrowheads="1"/>
          </p:cNvSpPr>
          <p:nvPr/>
        </p:nvSpPr>
        <p:spPr bwMode="auto">
          <a:xfrm>
            <a:off x="444721" y="1931988"/>
            <a:ext cx="6869285" cy="52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2400">
                <a:solidFill>
                  <a:srgbClr val="E24C05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q"/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0000CC"/>
                </a:solidFill>
                <a:latin typeface="+mn-lt"/>
                <a:ea typeface="微软雅黑 Light" panose="020B0502040204020203" pitchFamily="34" charset="-122"/>
              </a:rPr>
              <a:t>1</a:t>
            </a:r>
            <a:r>
              <a:rPr lang="zh-CN" altLang="en-US" sz="2800" dirty="0">
                <a:solidFill>
                  <a:srgbClr val="0000CC"/>
                </a:solidFill>
                <a:latin typeface="+mn-lt"/>
                <a:ea typeface="微软雅黑 Light" panose="020B0502040204020203" pitchFamily="34" charset="-122"/>
              </a:rPr>
              <a:t>、</a:t>
            </a:r>
            <a:r>
              <a:rPr lang="zh-CN" altLang="sv-SE" sz="2800" dirty="0">
                <a:solidFill>
                  <a:srgbClr val="0000CC"/>
                </a:solidFill>
                <a:latin typeface="+mn-lt"/>
                <a:ea typeface="微软雅黑 Light" panose="020B0502040204020203" pitchFamily="34" charset="-122"/>
              </a:rPr>
              <a:t>采用两级</a:t>
            </a:r>
            <a:r>
              <a:rPr lang="sv-SE" altLang="zh-CN" sz="2800" dirty="0">
                <a:solidFill>
                  <a:srgbClr val="0000CC"/>
                </a:solidFill>
                <a:latin typeface="+mn-lt"/>
                <a:ea typeface="微软雅黑 Light" panose="020B0502040204020203" pitchFamily="34" charset="-122"/>
              </a:rPr>
              <a:t>Cache</a:t>
            </a:r>
            <a:endParaRPr lang="zh-CN" altLang="sv-SE" sz="2800" dirty="0">
              <a:solidFill>
                <a:srgbClr val="0000CC"/>
              </a:solidFill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181362" y="381119"/>
            <a:ext cx="3829275" cy="771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2.4  </a:t>
            </a:r>
            <a:r>
              <a:rPr lang="zh-CN" altLang="en-US" sz="3600" b="1"/>
              <a:t>减少不命中开销</a:t>
            </a:r>
            <a:endParaRPr lang="zh-CN" altLang="en-US" sz="3600" dirty="0"/>
          </a:p>
        </p:txBody>
      </p:sp>
      <p:sp>
        <p:nvSpPr>
          <p:cNvPr id="7" name="矩形 6"/>
          <p:cNvSpPr/>
          <p:nvPr/>
        </p:nvSpPr>
        <p:spPr>
          <a:xfrm>
            <a:off x="262068" y="1219160"/>
            <a:ext cx="3347391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ts val="2800"/>
              </a:lnSpc>
            </a:pPr>
            <a:r>
              <a:rPr lang="zh-CN" altLang="en-US" sz="2800" dirty="0">
                <a:ea typeface="微软雅黑 Light" panose="020B0502040204020203" pitchFamily="34" charset="-122"/>
              </a:rPr>
              <a:t>方法一：两级</a:t>
            </a:r>
            <a:r>
              <a:rPr lang="en-US" altLang="zh-CN" sz="2800" dirty="0">
                <a:ea typeface="微软雅黑 Light" panose="020B0502040204020203" pitchFamily="34" charset="-122"/>
              </a:rPr>
              <a:t>Cache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4787D6-D98D-F999-7938-5ECF61A9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676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500313" y="1628775"/>
            <a:ext cx="7772400" cy="10795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平均访存时间 ＝ 命中时间</a:t>
            </a:r>
            <a:r>
              <a:rPr lang="en-US" altLang="zh-CN" sz="2000" b="1" baseline="-25000">
                <a:latin typeface="宋体" panose="02010600030101010101" pitchFamily="2" charset="-122"/>
                <a:ea typeface="宋体" panose="02010600030101010101" pitchFamily="2" charset="-122"/>
              </a:rPr>
              <a:t>L1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＋不命中率</a:t>
            </a:r>
            <a:r>
              <a:rPr lang="en-US" altLang="zh-CN" sz="2000" b="1" baseline="-25000">
                <a:latin typeface="宋体" panose="02010600030101010101" pitchFamily="2" charset="-122"/>
                <a:ea typeface="宋体" panose="02010600030101010101" pitchFamily="2" charset="-122"/>
              </a:rPr>
              <a:t>L1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×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（命中时间</a:t>
            </a:r>
            <a:r>
              <a:rPr lang="en-US" altLang="zh-CN" sz="2000" b="1" baseline="-25000">
                <a:latin typeface="宋体" panose="02010600030101010101" pitchFamily="2" charset="-122"/>
                <a:ea typeface="宋体" panose="02010600030101010101" pitchFamily="2" charset="-122"/>
              </a:rPr>
              <a:t>L2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＋不命中率</a:t>
            </a:r>
            <a:r>
              <a:rPr lang="en-US" altLang="zh-CN" sz="2000" b="1" baseline="-25000">
                <a:latin typeface="宋体" panose="02010600030101010101" pitchFamily="2" charset="-122"/>
                <a:ea typeface="宋体" panose="02010600030101010101" pitchFamily="2" charset="-122"/>
              </a:rPr>
              <a:t>L2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×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不命中开销</a:t>
            </a:r>
            <a:r>
              <a:rPr lang="en-US" altLang="zh-CN" sz="2000" b="1" baseline="-25000">
                <a:latin typeface="宋体" panose="02010600030101010101" pitchFamily="2" charset="-122"/>
                <a:ea typeface="宋体" panose="02010600030101010101" pitchFamily="2" charset="-122"/>
              </a:rPr>
              <a:t>L2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60420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2209800" y="2587626"/>
            <a:ext cx="7773988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2400">
                <a:solidFill>
                  <a:srgbClr val="E24C05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1085850" indent="-4572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714500" indent="-43815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q"/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AutoNum type="arabicPeriod" startAt="3"/>
            </a:pPr>
            <a:r>
              <a:rPr lang="zh-CN" altLang="en-US"/>
              <a:t>局部不命中率与全局不命中率</a:t>
            </a:r>
          </a:p>
          <a:p>
            <a:pPr lvl="1" eaLnBrk="1" hangingPunct="1"/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</a:rPr>
              <a:t>局部不命中率</a:t>
            </a:r>
            <a:r>
              <a:rPr lang="zh-CN" altLang="en-US">
                <a:latin typeface="黑体" panose="02010609060101010101" pitchFamily="49" charset="-122"/>
              </a:rPr>
              <a:t>＝该级</a:t>
            </a:r>
            <a:r>
              <a:rPr lang="en-US" altLang="zh-CN">
                <a:latin typeface="黑体" panose="02010609060101010101" pitchFamily="49" charset="-122"/>
              </a:rPr>
              <a:t>Cache</a:t>
            </a:r>
            <a:r>
              <a:rPr lang="zh-CN" altLang="en-US">
                <a:latin typeface="黑体" panose="02010609060101010101" pitchFamily="49" charset="-122"/>
              </a:rPr>
              <a:t>的不命中次数</a:t>
            </a:r>
            <a:r>
              <a:rPr lang="en-US" altLang="zh-CN">
                <a:latin typeface="黑体" panose="02010609060101010101" pitchFamily="49" charset="-122"/>
              </a:rPr>
              <a:t>/</a:t>
            </a:r>
            <a:r>
              <a:rPr lang="zh-CN" altLang="en-US">
                <a:latin typeface="黑体" panose="02010609060101010101" pitchFamily="49" charset="-122"/>
              </a:rPr>
              <a:t>到达该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>
                <a:latin typeface="黑体" panose="02010609060101010101" pitchFamily="49" charset="-122"/>
              </a:rPr>
              <a:t>                 级</a:t>
            </a:r>
            <a:r>
              <a:rPr lang="en-US" altLang="zh-CN">
                <a:latin typeface="黑体" panose="02010609060101010101" pitchFamily="49" charset="-122"/>
              </a:rPr>
              <a:t>Cache</a:t>
            </a:r>
            <a:r>
              <a:rPr lang="zh-CN" altLang="en-US">
                <a:latin typeface="黑体" panose="02010609060101010101" pitchFamily="49" charset="-122"/>
              </a:rPr>
              <a:t>的访问次数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zh-CN" altLang="en-US">
                <a:latin typeface="宋体" panose="02010600030101010101" pitchFamily="2" charset="-122"/>
              </a:rPr>
              <a:t>  例如：上述式子中的不命中率</a:t>
            </a:r>
            <a:r>
              <a:rPr lang="en-US" altLang="zh-CN">
                <a:solidFill>
                  <a:srgbClr val="9933FF"/>
                </a:solidFill>
                <a:latin typeface="宋体" panose="02010600030101010101" pitchFamily="2" charset="-122"/>
              </a:rPr>
              <a:t>L2</a:t>
            </a:r>
          </a:p>
          <a:p>
            <a:pPr lvl="1" eaLnBrk="1" hangingPunct="1"/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</a:rPr>
              <a:t>全局不命中率</a:t>
            </a:r>
            <a:r>
              <a:rPr lang="zh-CN" altLang="en-US">
                <a:latin typeface="黑体" panose="02010609060101010101" pitchFamily="49" charset="-122"/>
              </a:rPr>
              <a:t>＝该级</a:t>
            </a:r>
            <a:r>
              <a:rPr lang="en-US" altLang="zh-CN">
                <a:latin typeface="黑体" panose="02010609060101010101" pitchFamily="49" charset="-122"/>
              </a:rPr>
              <a:t>Cache</a:t>
            </a:r>
            <a:r>
              <a:rPr lang="zh-CN" altLang="en-US">
                <a:latin typeface="黑体" panose="02010609060101010101" pitchFamily="49" charset="-122"/>
              </a:rPr>
              <a:t>的不命中次数</a:t>
            </a:r>
            <a:r>
              <a:rPr lang="en-US" altLang="zh-CN">
                <a:latin typeface="黑体" panose="02010609060101010101" pitchFamily="49" charset="-122"/>
              </a:rPr>
              <a:t>/CPU</a:t>
            </a:r>
            <a:r>
              <a:rPr lang="zh-CN" altLang="en-US">
                <a:latin typeface="黑体" panose="02010609060101010101" pitchFamily="49" charset="-122"/>
              </a:rPr>
              <a:t>发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>
                <a:latin typeface="黑体" panose="02010609060101010101" pitchFamily="49" charset="-122"/>
              </a:rPr>
              <a:t>                 出的访存的总次数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1095322-68EC-0BE6-BBFB-2CC6F2FCF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093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209800" y="1508126"/>
            <a:ext cx="7773988" cy="4441825"/>
          </a:xfrm>
        </p:spPr>
        <p:txBody>
          <a:bodyPr/>
          <a:lstStyle/>
          <a:p>
            <a:pPr marL="1085850" lvl="1" indent="-457200"/>
            <a:r>
              <a:rPr lang="zh-CN" altLang="en-US">
                <a:solidFill>
                  <a:srgbClr val="E24C05"/>
                </a:solidFill>
                <a:latin typeface="黑体" panose="02010609060101010101" pitchFamily="49" charset="-122"/>
              </a:rPr>
              <a:t>全局不命中率</a:t>
            </a:r>
            <a:r>
              <a:rPr lang="en-US" altLang="zh-CN" baseline="-25000">
                <a:solidFill>
                  <a:srgbClr val="E24C05"/>
                </a:solidFill>
                <a:latin typeface="黑体" panose="02010609060101010101" pitchFamily="49" charset="-122"/>
              </a:rPr>
              <a:t>L2</a:t>
            </a:r>
            <a:r>
              <a:rPr lang="zh-CN" altLang="en-US">
                <a:solidFill>
                  <a:srgbClr val="E24C05"/>
                </a:solidFill>
                <a:latin typeface="黑体" panose="02010609060101010101" pitchFamily="49" charset="-122"/>
              </a:rPr>
              <a:t>＝不命中率</a:t>
            </a:r>
            <a:r>
              <a:rPr lang="en-US" altLang="zh-CN" baseline="-25000">
                <a:solidFill>
                  <a:srgbClr val="E24C05"/>
                </a:solidFill>
                <a:latin typeface="黑体" panose="02010609060101010101" pitchFamily="49" charset="-122"/>
              </a:rPr>
              <a:t>L1</a:t>
            </a:r>
            <a:r>
              <a:rPr lang="en-US" altLang="zh-CN">
                <a:solidFill>
                  <a:srgbClr val="E24C05"/>
                </a:solidFill>
                <a:latin typeface="黑体" panose="02010609060101010101" pitchFamily="49" charset="-122"/>
              </a:rPr>
              <a:t>×</a:t>
            </a:r>
            <a:r>
              <a:rPr lang="zh-CN" altLang="en-US">
                <a:solidFill>
                  <a:srgbClr val="E24C05"/>
                </a:solidFill>
                <a:latin typeface="黑体" panose="02010609060101010101" pitchFamily="49" charset="-122"/>
              </a:rPr>
              <a:t>不命中率</a:t>
            </a:r>
            <a:r>
              <a:rPr lang="en-US" altLang="zh-CN" baseline="-25000">
                <a:solidFill>
                  <a:srgbClr val="E24C05"/>
                </a:solidFill>
                <a:latin typeface="黑体" panose="02010609060101010101" pitchFamily="49" charset="-122"/>
              </a:rPr>
              <a:t>L2</a:t>
            </a:r>
          </a:p>
          <a:p>
            <a:pPr marL="1085850" lvl="1" indent="-457200">
              <a:lnSpc>
                <a:spcPct val="140000"/>
              </a:lnSpc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评价第二级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Cache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时，应使用</a:t>
            </a:r>
            <a:r>
              <a:rPr lang="zh-CN" altLang="en-US" sz="2000" b="1">
                <a:solidFill>
                  <a:srgbClr val="D6009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全局不命中率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这个指标。它指出了在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CPU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发出的访存中，究竟有多大比例是穿过各级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Cache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，最终到达存储器的。</a:t>
            </a:r>
          </a:p>
          <a:p>
            <a:pPr marL="457200" indent="-457200">
              <a:buFont typeface="Wingdings" panose="05000000000000000000" pitchFamily="2" charset="2"/>
              <a:buAutoNum type="arabicPeriod" startAt="4"/>
            </a:pPr>
            <a:r>
              <a:rPr lang="zh-CN" altLang="en-US">
                <a:latin typeface="Times New Roman" panose="02020603050405020304" pitchFamily="18" charset="0"/>
              </a:rPr>
              <a:t>采用两级</a:t>
            </a:r>
            <a:r>
              <a:rPr lang="en-US" altLang="zh-CN">
                <a:latin typeface="Times New Roman" panose="02020603050405020304" pitchFamily="18" charset="0"/>
              </a:rPr>
              <a:t>Cache</a:t>
            </a:r>
            <a:r>
              <a:rPr lang="zh-CN" altLang="en-US">
                <a:latin typeface="Times New Roman" panose="02020603050405020304" pitchFamily="18" charset="0"/>
              </a:rPr>
              <a:t>时，每条指令的平均访存停顿时间：</a:t>
            </a:r>
          </a:p>
          <a:p>
            <a:pPr marL="1085850" lvl="1" indent="-457200">
              <a:buNone/>
            </a:pP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每条指令的平均访存停顿时间</a:t>
            </a:r>
          </a:p>
          <a:p>
            <a:pPr marL="1085850" lvl="1" indent="-457200">
              <a:buNone/>
            </a:pP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        ＝ 每条指令的平均不命中次数</a:t>
            </a:r>
            <a:r>
              <a:rPr lang="en-US" altLang="zh-CN" sz="20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L1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×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命中时间</a:t>
            </a:r>
            <a:r>
              <a:rPr lang="en-US" altLang="zh-CN" sz="20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L2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＋</a:t>
            </a:r>
          </a:p>
          <a:p>
            <a:pPr marL="1085850" lvl="1" indent="-457200">
              <a:buNone/>
            </a:pP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             每条指令的平均不命中次数</a:t>
            </a:r>
            <a:r>
              <a:rPr lang="en-US" altLang="zh-CN" sz="20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L2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×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不命中开销</a:t>
            </a:r>
            <a:r>
              <a:rPr lang="en-US" altLang="zh-CN" sz="20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L2</a:t>
            </a:r>
          </a:p>
          <a:p>
            <a:pPr marL="1085850" lvl="1" indent="-457200">
              <a:lnSpc>
                <a:spcPct val="140000"/>
              </a:lnSpc>
              <a:buNone/>
            </a:pPr>
            <a:endParaRPr lang="en-US" altLang="zh-CN" sz="20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ABD207C-7731-18F5-37C8-3D6C84A38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349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063750" y="1268413"/>
            <a:ext cx="8064500" cy="5300662"/>
          </a:xfrm>
        </p:spPr>
        <p:txBody>
          <a:bodyPr/>
          <a:lstStyle/>
          <a:p>
            <a:pPr marL="457200" indent="-457200">
              <a:lnSpc>
                <a:spcPct val="140000"/>
              </a:lnSpc>
              <a:buNone/>
            </a:pP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考虑某一两级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Cache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：第一级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Cache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为</a:t>
            </a:r>
            <a:r>
              <a:rPr lang="en-US" altLang="zh-CN" sz="2000" b="1">
                <a:solidFill>
                  <a:srgbClr val="99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L1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，第二级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Cache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为</a:t>
            </a:r>
            <a:r>
              <a:rPr lang="en-US" altLang="zh-CN" sz="2000" b="1">
                <a:solidFill>
                  <a:srgbClr val="99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L2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 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（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）假设在</a:t>
            </a:r>
            <a:r>
              <a:rPr lang="en-US" altLang="zh-CN" sz="2000" b="1">
                <a:solidFill>
                  <a:srgbClr val="99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1000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次访存中，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L1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的不命中是</a:t>
            </a:r>
            <a:r>
              <a:rPr lang="en-US" altLang="zh-CN" sz="2000" b="1">
                <a:solidFill>
                  <a:srgbClr val="99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次，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L2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的不命中是</a:t>
            </a:r>
            <a:r>
              <a:rPr lang="en-US" altLang="zh-CN" sz="2000" b="1">
                <a:solidFill>
                  <a:srgbClr val="99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次。求各种局部不命中率和全局不命中率。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（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）假设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L2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的命中时间是</a:t>
            </a:r>
            <a:r>
              <a:rPr lang="en-US" altLang="zh-CN" sz="2000" b="1">
                <a:solidFill>
                  <a:srgbClr val="99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个时钟周期，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L2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的不命中开销是</a:t>
            </a:r>
            <a:r>
              <a:rPr lang="en-US" altLang="zh-CN" sz="2000" b="1">
                <a:solidFill>
                  <a:srgbClr val="99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100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时钟周期，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L1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的命中时间是</a:t>
            </a:r>
            <a:r>
              <a:rPr lang="en-US" altLang="zh-CN" sz="2000" b="1">
                <a:solidFill>
                  <a:srgbClr val="99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个时钟周期，平均每条指令访存</a:t>
            </a:r>
            <a:r>
              <a:rPr lang="en-US" altLang="zh-CN" sz="2000" b="1">
                <a:solidFill>
                  <a:srgbClr val="99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1.5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次，不考虑写操作的影响。问：平均访存时间是多少？每条指令的平均停顿时间是多少个时钟周期？</a:t>
            </a:r>
            <a:r>
              <a:rPr lang="zh-CN" altLang="en-US" sz="1800" b="1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zh-CN" altLang="en-US" sz="1800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解 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  <a:p>
            <a:pPr marL="457200" indent="-457200">
              <a:lnSpc>
                <a:spcPct val="140000"/>
              </a:lnSpc>
              <a:buNone/>
            </a:pP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第一级</a:t>
            </a: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Cache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的不命中率（全局和局部）是</a:t>
            </a:r>
            <a:r>
              <a:rPr lang="en-US" altLang="zh-CN" sz="2000" b="1">
                <a:solidFill>
                  <a:srgbClr val="9933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40/1000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，即</a:t>
            </a:r>
            <a:r>
              <a:rPr lang="en-US" altLang="zh-CN" sz="2000" b="1">
                <a:solidFill>
                  <a:srgbClr val="9933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4%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</a:p>
          <a:p>
            <a:pPr marL="457200" indent="-457200">
              <a:lnSpc>
                <a:spcPct val="140000"/>
              </a:lnSpc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第二级</a:t>
            </a: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Cache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的局部不命中率是</a:t>
            </a:r>
            <a:r>
              <a:rPr lang="en-US" altLang="zh-CN" sz="2000" b="1">
                <a:solidFill>
                  <a:srgbClr val="9933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20/40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，即</a:t>
            </a:r>
            <a:r>
              <a:rPr lang="en-US" altLang="zh-CN" sz="2000" b="1">
                <a:solidFill>
                  <a:srgbClr val="9933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50%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第二级</a:t>
            </a: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Cache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的全局不命中率是</a:t>
            </a:r>
            <a:r>
              <a:rPr lang="en-US" altLang="zh-CN" sz="2000" b="1">
                <a:solidFill>
                  <a:srgbClr val="9933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20/1000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，即</a:t>
            </a:r>
            <a:r>
              <a:rPr lang="en-US" altLang="zh-CN" sz="2000" b="1">
                <a:solidFill>
                  <a:srgbClr val="9933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2%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A6B5C10-31FD-F697-C2FF-113CDA364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544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209800" y="1722439"/>
            <a:ext cx="7772400" cy="3938587"/>
          </a:xfrm>
        </p:spPr>
        <p:txBody>
          <a:bodyPr/>
          <a:lstStyle/>
          <a:p>
            <a:pPr marL="457200" indent="-457200">
              <a:buNone/>
            </a:pP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）平均访存时间＝命中时间</a:t>
            </a:r>
            <a:r>
              <a:rPr lang="en-US" altLang="zh-CN" sz="20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L1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＋不命中率</a:t>
            </a:r>
            <a:r>
              <a:rPr lang="en-US" altLang="zh-CN" sz="20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L1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×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（命中时间</a:t>
            </a:r>
            <a:r>
              <a:rPr lang="en-US" altLang="zh-CN" sz="20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L2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＋</a:t>
            </a:r>
          </a:p>
          <a:p>
            <a:pPr marL="457200" indent="-457200">
              <a:buNone/>
            </a:pP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    不命中率</a:t>
            </a:r>
            <a:r>
              <a:rPr lang="en-US" altLang="zh-CN" sz="20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L2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×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不命中开销</a:t>
            </a:r>
            <a:r>
              <a:rPr lang="en-US" altLang="zh-CN" sz="20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L2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</a:p>
          <a:p>
            <a:pPr marL="457200" indent="-457200">
              <a:buNone/>
            </a:pP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 ＝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＋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4%×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＋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50%×100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</a:p>
          <a:p>
            <a:pPr marL="457200" indent="-457200">
              <a:buNone/>
            </a:pP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 ＝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＋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4%×60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 sz="2000" b="1">
                <a:solidFill>
                  <a:srgbClr val="99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3.4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个时钟周期</a:t>
            </a:r>
          </a:p>
          <a:p>
            <a:pPr marL="457200" indent="-457200"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由于平均每条指令访存</a:t>
            </a:r>
            <a:r>
              <a:rPr lang="en-US" altLang="zh-CN" sz="2000" b="1">
                <a:solidFill>
                  <a:srgbClr val="99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1.5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次，且每次访存的平均停顿时间为：</a:t>
            </a:r>
          </a:p>
          <a:p>
            <a:pPr marL="457200" indent="-457200"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3.4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1.0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2.4</a:t>
            </a:r>
          </a:p>
          <a:p>
            <a:pPr marL="457200" indent="-457200"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所以：</a:t>
            </a:r>
          </a:p>
          <a:p>
            <a:pPr marL="457200" indent="-457200">
              <a:buNone/>
            </a:pP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              每条指令的平均停顿时间＝</a:t>
            </a:r>
            <a:r>
              <a:rPr lang="en-US" altLang="zh-CN" sz="2000" b="1">
                <a:solidFill>
                  <a:srgbClr val="99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2.4×1.5</a:t>
            </a:r>
            <a:r>
              <a:rPr lang="zh-CN" altLang="en-US" sz="2000" b="1">
                <a:solidFill>
                  <a:srgbClr val="99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 sz="2000" b="1">
                <a:solidFill>
                  <a:srgbClr val="99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3.6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个时钟周期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50EA00E-D3A9-0E4B-85BE-176EC4888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32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AutoNum type="arabicPeriod" startAt="4"/>
            </a:pPr>
            <a:r>
              <a:rPr lang="zh-CN" altLang="en-US">
                <a:latin typeface="黑体" panose="02010609060101010101" pitchFamily="49" charset="-122"/>
              </a:rPr>
              <a:t>对于第二级</a:t>
            </a:r>
            <a:r>
              <a:rPr lang="en-US" altLang="zh-CN">
                <a:latin typeface="黑体" panose="02010609060101010101" pitchFamily="49" charset="-122"/>
              </a:rPr>
              <a:t>Cache</a:t>
            </a:r>
            <a:r>
              <a:rPr lang="zh-CN" altLang="en-US">
                <a:latin typeface="黑体" panose="02010609060101010101" pitchFamily="49" charset="-122"/>
              </a:rPr>
              <a:t>，我们有以下结论：</a:t>
            </a:r>
          </a:p>
          <a:p>
            <a:pPr marL="1085850" lvl="1" indent="-457200"/>
            <a:r>
              <a:rPr lang="zh-CN" altLang="en-US">
                <a:latin typeface="黑体" panose="02010609060101010101" pitchFamily="49" charset="-122"/>
              </a:rPr>
              <a:t>在第二级</a:t>
            </a:r>
            <a:r>
              <a:rPr lang="en-US" altLang="zh-CN">
                <a:latin typeface="黑体" panose="02010609060101010101" pitchFamily="49" charset="-122"/>
              </a:rPr>
              <a:t>Cache</a:t>
            </a:r>
            <a:r>
              <a:rPr lang="zh-CN" altLang="en-US">
                <a:latin typeface="黑体" panose="02010609060101010101" pitchFamily="49" charset="-122"/>
              </a:rPr>
              <a:t>比第一级 </a:t>
            </a:r>
            <a:r>
              <a:rPr lang="en-US" altLang="zh-CN">
                <a:latin typeface="黑体" panose="02010609060101010101" pitchFamily="49" charset="-122"/>
              </a:rPr>
              <a:t>Cache</a:t>
            </a:r>
            <a:r>
              <a:rPr lang="zh-CN" altLang="en-US">
                <a:latin typeface="黑体" panose="02010609060101010101" pitchFamily="49" charset="-122"/>
              </a:rPr>
              <a:t>大得多的情况下，两级</a:t>
            </a:r>
            <a:r>
              <a:rPr lang="en-US" altLang="zh-CN">
                <a:latin typeface="黑体" panose="02010609060101010101" pitchFamily="49" charset="-122"/>
              </a:rPr>
              <a:t>Cache</a:t>
            </a:r>
            <a:r>
              <a:rPr lang="zh-CN" altLang="en-US">
                <a:latin typeface="黑体" panose="02010609060101010101" pitchFamily="49" charset="-122"/>
              </a:rPr>
              <a:t>的全局不命中率和容量与第二级</a:t>
            </a:r>
            <a:r>
              <a:rPr lang="en-US" altLang="zh-CN">
                <a:latin typeface="黑体" panose="02010609060101010101" pitchFamily="49" charset="-122"/>
              </a:rPr>
              <a:t>Cache</a:t>
            </a:r>
            <a:r>
              <a:rPr lang="zh-CN" altLang="en-US">
                <a:latin typeface="黑体" panose="02010609060101010101" pitchFamily="49" charset="-122"/>
              </a:rPr>
              <a:t>相同的单级</a:t>
            </a:r>
            <a:r>
              <a:rPr lang="en-US" altLang="zh-CN">
                <a:latin typeface="黑体" panose="02010609060101010101" pitchFamily="49" charset="-122"/>
              </a:rPr>
              <a:t>Cache</a:t>
            </a:r>
            <a:r>
              <a:rPr lang="zh-CN" altLang="en-US">
                <a:latin typeface="黑体" panose="02010609060101010101" pitchFamily="49" charset="-122"/>
              </a:rPr>
              <a:t>的不命中率非常接近。</a:t>
            </a:r>
          </a:p>
          <a:p>
            <a:pPr marL="1085850" lvl="1" indent="-457200"/>
            <a:r>
              <a:rPr lang="zh-CN" altLang="en-US">
                <a:latin typeface="黑体" panose="02010609060101010101" pitchFamily="49" charset="-122"/>
              </a:rPr>
              <a:t>局部不命中率不是衡量第二级</a:t>
            </a:r>
            <a:r>
              <a:rPr lang="en-US" altLang="zh-CN">
                <a:latin typeface="黑体" panose="02010609060101010101" pitchFamily="49" charset="-122"/>
              </a:rPr>
              <a:t>Cache</a:t>
            </a:r>
            <a:r>
              <a:rPr lang="zh-CN" altLang="en-US">
                <a:latin typeface="黑体" panose="02010609060101010101" pitchFamily="49" charset="-122"/>
              </a:rPr>
              <a:t>的一个好指标，因此，在评价第二级</a:t>
            </a:r>
            <a:r>
              <a:rPr lang="en-US" altLang="zh-CN">
                <a:latin typeface="黑体" panose="02010609060101010101" pitchFamily="49" charset="-122"/>
              </a:rPr>
              <a:t>Cache</a:t>
            </a:r>
            <a:r>
              <a:rPr lang="zh-CN" altLang="en-US">
                <a:latin typeface="黑体" panose="02010609060101010101" pitchFamily="49" charset="-122"/>
              </a:rPr>
              <a:t>时，应用全局不命中率这个指标。</a:t>
            </a:r>
          </a:p>
          <a:p>
            <a:pPr marL="457200" indent="-457200">
              <a:buFont typeface="Wingdings" panose="05000000000000000000" pitchFamily="2" charset="2"/>
              <a:buAutoNum type="arabicPeriod" startAt="5"/>
            </a:pPr>
            <a:r>
              <a:rPr lang="zh-CN" altLang="en-US">
                <a:latin typeface="黑体" panose="02010609060101010101" pitchFamily="49" charset="-122"/>
              </a:rPr>
              <a:t>第二级</a:t>
            </a:r>
            <a:r>
              <a:rPr lang="en-US" altLang="zh-CN">
                <a:latin typeface="黑体" panose="02010609060101010101" pitchFamily="49" charset="-122"/>
              </a:rPr>
              <a:t>Cache</a:t>
            </a:r>
            <a:r>
              <a:rPr lang="zh-CN" altLang="en-US">
                <a:latin typeface="黑体" panose="02010609060101010101" pitchFamily="49" charset="-122"/>
              </a:rPr>
              <a:t>不会影响</a:t>
            </a:r>
            <a:r>
              <a:rPr lang="en-US" altLang="zh-CN">
                <a:latin typeface="黑体" panose="02010609060101010101" pitchFamily="49" charset="-122"/>
              </a:rPr>
              <a:t>CPU</a:t>
            </a:r>
            <a:r>
              <a:rPr lang="zh-CN" altLang="en-US">
                <a:latin typeface="黑体" panose="02010609060101010101" pitchFamily="49" charset="-122"/>
              </a:rPr>
              <a:t>的时钟频率，因此其设计有更大的考虑空间。</a:t>
            </a:r>
          </a:p>
          <a:p>
            <a:pPr marL="1085850" lvl="1" indent="-457200"/>
            <a:r>
              <a:rPr lang="zh-CN" altLang="en-US">
                <a:latin typeface="黑体" panose="02010609060101010101" pitchFamily="49" charset="-122"/>
              </a:rPr>
              <a:t>两个问题：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DF510F1-1F9F-07E2-E6FB-57E97FD1F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565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211388" y="1579564"/>
            <a:ext cx="7772400" cy="4657725"/>
          </a:xfrm>
        </p:spPr>
        <p:txBody>
          <a:bodyPr/>
          <a:lstStyle/>
          <a:p>
            <a:pPr lvl="2" eaLnBrk="1" hangingPunct="1"/>
            <a:r>
              <a:rPr lang="zh-CN" altLang="en-US">
                <a:latin typeface="宋体" panose="02010600030101010101" pitchFamily="2" charset="-122"/>
              </a:rPr>
              <a:t>它能否降低</a:t>
            </a:r>
            <a:r>
              <a:rPr lang="en-US" altLang="zh-CN">
                <a:latin typeface="宋体" panose="02010600030101010101" pitchFamily="2" charset="-122"/>
              </a:rPr>
              <a:t>CPI</a:t>
            </a:r>
            <a:r>
              <a:rPr lang="zh-CN" altLang="en-US">
                <a:latin typeface="宋体" panose="02010600030101010101" pitchFamily="2" charset="-122"/>
              </a:rPr>
              <a:t>中的平均访存时间部分？</a:t>
            </a:r>
          </a:p>
          <a:p>
            <a:pPr lvl="2" eaLnBrk="1" hangingPunct="1"/>
            <a:r>
              <a:rPr lang="zh-CN" altLang="en-US">
                <a:latin typeface="宋体" panose="02010600030101010101" pitchFamily="2" charset="-122"/>
              </a:rPr>
              <a:t>它的成本是多少？</a:t>
            </a:r>
          </a:p>
          <a:p>
            <a:pPr marL="457200" indent="-457200">
              <a:buFont typeface="Wingdings" panose="05000000000000000000" pitchFamily="2" charset="2"/>
              <a:buAutoNum type="arabicPeriod" startAt="6"/>
            </a:pPr>
            <a:r>
              <a:rPr lang="zh-CN" altLang="en-US">
                <a:latin typeface="黑体" panose="02010609060101010101" pitchFamily="49" charset="-122"/>
              </a:rPr>
              <a:t>第二级</a:t>
            </a:r>
            <a:r>
              <a:rPr lang="en-US" altLang="zh-CN">
                <a:latin typeface="黑体" panose="02010609060101010101" pitchFamily="49" charset="-122"/>
              </a:rPr>
              <a:t>Cache</a:t>
            </a:r>
            <a:r>
              <a:rPr lang="zh-CN" altLang="en-US">
                <a:latin typeface="黑体" panose="02010609060101010101" pitchFamily="49" charset="-122"/>
              </a:rPr>
              <a:t>的参数</a:t>
            </a:r>
          </a:p>
          <a:p>
            <a:pPr marL="1085850" lvl="1" indent="-457200"/>
            <a:r>
              <a:rPr lang="zh-CN" altLang="en-US"/>
              <a:t>容量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zh-CN" altLang="en-US">
                <a:latin typeface="宋体" panose="02010600030101010101" pitchFamily="2" charset="-122"/>
              </a:rPr>
              <a:t>第二级</a:t>
            </a:r>
            <a:r>
              <a:rPr lang="en-US" altLang="zh-CN">
                <a:latin typeface="宋体" panose="02010600030101010101" pitchFamily="2" charset="-122"/>
              </a:rPr>
              <a:t>Cache</a:t>
            </a:r>
            <a:r>
              <a:rPr lang="zh-CN" altLang="en-US">
                <a:latin typeface="宋体" panose="02010600030101010101" pitchFamily="2" charset="-122"/>
              </a:rPr>
              <a:t>的容量一般比第一级的大许多。</a:t>
            </a:r>
          </a:p>
          <a:p>
            <a:pPr lvl="3" eaLnBrk="1" hangingPunct="1">
              <a:buFont typeface="Wingdings" panose="05000000000000000000" pitchFamily="2" charset="2"/>
              <a:buNone/>
            </a:pPr>
            <a:r>
              <a:rPr lang="zh-CN" altLang="en-US"/>
              <a:t>大容量意味着第二级</a:t>
            </a:r>
            <a:r>
              <a:rPr lang="en-US" altLang="zh-CN">
                <a:latin typeface="Times New Roman" panose="02020603050405020304" pitchFamily="18" charset="0"/>
              </a:rPr>
              <a:t>Cache</a:t>
            </a:r>
            <a:r>
              <a:rPr lang="zh-CN" altLang="en-US">
                <a:latin typeface="Times New Roman" panose="02020603050405020304" pitchFamily="18" charset="0"/>
              </a:rPr>
              <a:t>可能实际上没有容量</a:t>
            </a:r>
          </a:p>
          <a:p>
            <a:pPr lvl="3" eaLnBrk="1" hangingPunct="1"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不命中，只剩下一些强制性不</a:t>
            </a:r>
            <a:r>
              <a:rPr lang="zh-CN" altLang="en-US"/>
              <a:t>命中和冲突不命中。 </a:t>
            </a:r>
            <a:endParaRPr lang="zh-CN" altLang="en-US">
              <a:latin typeface="宋体" panose="02010600030101010101" pitchFamily="2" charset="-122"/>
            </a:endParaRPr>
          </a:p>
          <a:p>
            <a:pPr marL="1085850" lvl="1" indent="-457200"/>
            <a:r>
              <a:rPr lang="zh-CN" altLang="en-US"/>
              <a:t>相联度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zh-CN" altLang="en-US">
                <a:latin typeface="黑体" panose="02010609060101010101" pitchFamily="49" charset="-122"/>
              </a:rPr>
              <a:t>第二级</a:t>
            </a:r>
            <a:r>
              <a:rPr lang="en-US" altLang="zh-CN">
                <a:latin typeface="黑体" panose="02010609060101010101" pitchFamily="49" charset="-122"/>
              </a:rPr>
              <a:t>Cache</a:t>
            </a:r>
            <a:r>
              <a:rPr lang="zh-CN" altLang="en-US">
                <a:latin typeface="黑体" panose="02010609060101010101" pitchFamily="49" charset="-122"/>
              </a:rPr>
              <a:t>可采用较高的相联度或伪相联方法。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55501CB-9058-28A8-432C-712DE11B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2703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566988" y="1484313"/>
            <a:ext cx="7199312" cy="3649662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40000"/>
              </a:lnSpc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800" b="1"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给出有关第二级</a:t>
            </a:r>
            <a:r>
              <a:rPr lang="en-US" altLang="zh-CN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Cache</a:t>
            </a:r>
            <a:r>
              <a:rPr lang="zh-CN" altLang="en-US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的以下数据：</a:t>
            </a:r>
          </a:p>
          <a:p>
            <a:pPr marL="457200" indent="-457200">
              <a:lnSpc>
                <a:spcPct val="140000"/>
              </a:lnSpc>
              <a:buNone/>
            </a:pPr>
            <a:r>
              <a:rPr lang="zh-CN" altLang="en-US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（</a:t>
            </a:r>
            <a:r>
              <a:rPr lang="en-US" altLang="zh-CN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）对于直接映像，命中时间</a:t>
            </a:r>
            <a:r>
              <a:rPr lang="en-US" altLang="zh-CN" sz="1800" b="1" baseline="-25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L2</a:t>
            </a:r>
            <a:r>
              <a:rPr lang="en-US" altLang="zh-CN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＝ </a:t>
            </a:r>
            <a:r>
              <a:rPr lang="en-US" altLang="zh-CN" sz="1800" b="1">
                <a:solidFill>
                  <a:srgbClr val="9933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个时钟周期</a:t>
            </a:r>
          </a:p>
          <a:p>
            <a:pPr marL="457200" indent="-457200">
              <a:lnSpc>
                <a:spcPct val="140000"/>
              </a:lnSpc>
              <a:buNone/>
            </a:pPr>
            <a:r>
              <a:rPr lang="zh-CN" altLang="en-US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）两路组相联使命中时间增加</a:t>
            </a:r>
            <a:r>
              <a:rPr lang="en-US" altLang="zh-CN" sz="2000" b="1">
                <a:solidFill>
                  <a:srgbClr val="99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0.1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个时钟周期，即为</a:t>
            </a:r>
            <a:r>
              <a:rPr lang="en-US" altLang="zh-CN" sz="2000" b="1">
                <a:solidFill>
                  <a:srgbClr val="99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10.1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个时钟周期。</a:t>
            </a:r>
          </a:p>
          <a:p>
            <a:pPr marL="457200" indent="-457200">
              <a:lnSpc>
                <a:spcPct val="140000"/>
              </a:lnSpc>
              <a:buNone/>
            </a:pPr>
            <a:r>
              <a:rPr lang="zh-CN" altLang="en-US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（</a:t>
            </a:r>
            <a:r>
              <a:rPr lang="en-US" altLang="zh-CN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 对于直接映像，局部不命中率</a:t>
            </a:r>
            <a:r>
              <a:rPr lang="en-US" altLang="zh-CN" sz="1800" b="1" baseline="-25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L2</a:t>
            </a:r>
            <a:r>
              <a:rPr lang="en-US" altLang="zh-CN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＝ </a:t>
            </a:r>
            <a:r>
              <a:rPr lang="en-US" altLang="zh-CN" sz="1800" b="1">
                <a:solidFill>
                  <a:srgbClr val="9933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25%</a:t>
            </a:r>
          </a:p>
          <a:p>
            <a:pPr marL="457200" indent="-457200">
              <a:lnSpc>
                <a:spcPct val="140000"/>
              </a:lnSpc>
              <a:buNone/>
            </a:pPr>
            <a:r>
              <a:rPr lang="en-US" altLang="zh-CN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 对于两路组相联，局部不命中率</a:t>
            </a:r>
            <a:r>
              <a:rPr lang="en-US" altLang="zh-CN" sz="1800" b="1" baseline="-25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L2 </a:t>
            </a:r>
            <a:r>
              <a:rPr lang="zh-CN" altLang="en-US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＝ </a:t>
            </a:r>
            <a:r>
              <a:rPr lang="en-US" altLang="zh-CN" sz="1800" b="1">
                <a:solidFill>
                  <a:srgbClr val="9933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20%</a:t>
            </a:r>
          </a:p>
          <a:p>
            <a:pPr marL="457200" indent="-457200">
              <a:lnSpc>
                <a:spcPct val="140000"/>
              </a:lnSpc>
              <a:buNone/>
            </a:pPr>
            <a:r>
              <a:rPr lang="en-US" altLang="zh-CN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 不命中开销</a:t>
            </a:r>
            <a:r>
              <a:rPr lang="en-US" altLang="zh-CN" sz="1800" b="1" baseline="-25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L2</a:t>
            </a:r>
            <a:r>
              <a:rPr lang="en-US" altLang="zh-CN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＝ </a:t>
            </a:r>
            <a:r>
              <a:rPr lang="en-US" altLang="zh-CN" sz="1800" b="1">
                <a:solidFill>
                  <a:srgbClr val="9933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50</a:t>
            </a:r>
            <a:r>
              <a:rPr lang="zh-CN" altLang="en-US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个时钟周期</a:t>
            </a:r>
          </a:p>
          <a:p>
            <a:pPr marL="457200" indent="-457200">
              <a:lnSpc>
                <a:spcPct val="140000"/>
              </a:lnSpc>
              <a:buNone/>
            </a:pPr>
            <a:r>
              <a:rPr lang="zh-CN" altLang="en-US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试问第二级</a:t>
            </a:r>
            <a:r>
              <a:rPr lang="en-US" altLang="zh-CN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Cache</a:t>
            </a:r>
            <a:r>
              <a:rPr lang="zh-CN" altLang="en-US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的相联度对不命中开销的影响如何？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E3004B-9CDB-EB19-6525-85A32EEE4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222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063750" y="1219201"/>
            <a:ext cx="7704138" cy="4995863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30000"/>
              </a:lnSpc>
              <a:buNone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解 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对一个直接映像的第二级</a:t>
            </a: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Cache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来说，第一级</a:t>
            </a: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Cache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的不命中开销为：</a:t>
            </a:r>
          </a:p>
          <a:p>
            <a:pPr marL="457200" indent="-457200">
              <a:lnSpc>
                <a:spcPct val="130000"/>
              </a:lnSpc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不命中开销</a:t>
            </a:r>
            <a:r>
              <a:rPr lang="zh-CN" altLang="en-US" sz="2000" b="1" baseline="-25000">
                <a:latin typeface="宋体" panose="02010600030101010101" pitchFamily="2" charset="-122"/>
                <a:ea typeface="宋体" panose="02010600030101010101" pitchFamily="2" charset="-122"/>
              </a:rPr>
              <a:t>直接映像，</a:t>
            </a:r>
            <a:r>
              <a:rPr lang="en-US" altLang="zh-CN" sz="2000" b="1" baseline="-25000">
                <a:latin typeface="宋体" panose="02010600030101010101" pitchFamily="2" charset="-122"/>
                <a:ea typeface="宋体" panose="02010600030101010101" pitchFamily="2" charset="-122"/>
              </a:rPr>
              <a:t>L1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＝ 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＋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25%×50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＝ 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22.5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个时钟周期</a:t>
            </a:r>
          </a:p>
          <a:p>
            <a:pPr marL="457200" indent="-457200">
              <a:lnSpc>
                <a:spcPct val="130000"/>
              </a:lnSpc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对于两路组相联第二级</a:t>
            </a: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Cache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来说，命中时间增加了</a:t>
            </a: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10%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0.1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）个时钟周期，故第一级</a:t>
            </a: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Cache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的不命中开销为：</a:t>
            </a:r>
          </a:p>
          <a:p>
            <a:pPr marL="457200" indent="-457200">
              <a:lnSpc>
                <a:spcPct val="130000"/>
              </a:lnSpc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不命中开销</a:t>
            </a:r>
            <a:r>
              <a:rPr lang="zh-CN" altLang="en-US" sz="2000" b="1" baseline="-25000">
                <a:latin typeface="宋体" panose="02010600030101010101" pitchFamily="2" charset="-122"/>
                <a:ea typeface="宋体" panose="02010600030101010101" pitchFamily="2" charset="-122"/>
              </a:rPr>
              <a:t>两路组相联，</a:t>
            </a:r>
            <a:r>
              <a:rPr lang="en-US" altLang="zh-CN" sz="2000" b="1" baseline="-25000">
                <a:latin typeface="宋体" panose="02010600030101010101" pitchFamily="2" charset="-122"/>
                <a:ea typeface="宋体" panose="02010600030101010101" pitchFamily="2" charset="-122"/>
              </a:rPr>
              <a:t>L1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＝ 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10.1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＋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20%×50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＝ 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20.1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个时钟周期</a:t>
            </a:r>
          </a:p>
          <a:p>
            <a:pPr marL="457200" indent="-457200">
              <a:lnSpc>
                <a:spcPct val="130000"/>
              </a:lnSpc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把第二级</a:t>
            </a: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Cache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的命中时间取整，得</a:t>
            </a: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或</a:t>
            </a: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，则：</a:t>
            </a:r>
          </a:p>
          <a:p>
            <a:pPr marL="457200" indent="-457200">
              <a:lnSpc>
                <a:spcPct val="130000"/>
              </a:lnSpc>
              <a:buNone/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     不命中开销</a:t>
            </a:r>
            <a:r>
              <a:rPr lang="zh-CN" altLang="en-US" sz="2000" b="1" baseline="-25000">
                <a:latin typeface="宋体" panose="02010600030101010101" pitchFamily="2" charset="-122"/>
                <a:ea typeface="宋体" panose="02010600030101010101" pitchFamily="2" charset="-122"/>
              </a:rPr>
              <a:t>两路组相联，</a:t>
            </a:r>
            <a:r>
              <a:rPr lang="en-US" altLang="zh-CN" sz="2000" b="1" baseline="-25000">
                <a:latin typeface="宋体" panose="02010600030101010101" pitchFamily="2" charset="-122"/>
                <a:ea typeface="宋体" panose="02010600030101010101" pitchFamily="2" charset="-122"/>
              </a:rPr>
              <a:t>L1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＝ 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＋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20%×50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＝ 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20.0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个时钟周期</a:t>
            </a:r>
          </a:p>
          <a:p>
            <a:pPr marL="457200" indent="-457200">
              <a:lnSpc>
                <a:spcPct val="130000"/>
              </a:lnSpc>
              <a:buNone/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     不命中开销</a:t>
            </a:r>
            <a:r>
              <a:rPr lang="zh-CN" altLang="en-US" sz="2000" b="1" baseline="-25000">
                <a:latin typeface="宋体" panose="02010600030101010101" pitchFamily="2" charset="-122"/>
                <a:ea typeface="宋体" panose="02010600030101010101" pitchFamily="2" charset="-122"/>
              </a:rPr>
              <a:t>两路组相联，</a:t>
            </a:r>
            <a:r>
              <a:rPr lang="en-US" altLang="zh-CN" sz="2000" b="1" baseline="-25000">
                <a:latin typeface="宋体" panose="02010600030101010101" pitchFamily="2" charset="-122"/>
                <a:ea typeface="宋体" panose="02010600030101010101" pitchFamily="2" charset="-122"/>
              </a:rPr>
              <a:t>L1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＝ 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＋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20%×50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＝ 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21.0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个时钟周期</a:t>
            </a:r>
          </a:p>
          <a:p>
            <a:pPr marL="457200" indent="-457200">
              <a:lnSpc>
                <a:spcPct val="130000"/>
              </a:lnSpc>
              <a:buNone/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    故对于第二级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Cache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来说，两路组相联优于直接映像。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62F725B-43A5-B6C8-A112-358FB57C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02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072822-B7AE-7D4B-3EC7-AF00A6E67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773"/>
            <a:ext cx="10515600" cy="435133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平均访存时间</a:t>
            </a:r>
          </a:p>
          <a:p>
            <a:pPr marL="1085850" lvl="1" indent="-457200" algn="ctr" eaLnBrk="1" hangingPunct="1">
              <a:lnSpc>
                <a:spcPct val="150000"/>
              </a:lnSpc>
              <a:buFont typeface="Wingdings" panose="05000000000000000000" pitchFamily="2" charset="2"/>
              <a:buNone/>
              <a:tabLst>
                <a:tab pos="2381250" algn="l"/>
              </a:tabLst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　  </a:t>
            </a:r>
            <a:r>
              <a:rPr lang="en-US" altLang="zh-CN" dirty="0"/>
              <a:t> 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en-US" altLang="zh-CN" sz="2800" b="1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＝ 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HT</a:t>
            </a:r>
            <a:r>
              <a:rPr lang="en-US" altLang="zh-CN" sz="2800" b="1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＋（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－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H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）（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en-US" altLang="zh-CN" sz="2800" b="1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＋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en-US" altLang="zh-CN" sz="2800" b="1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  <a:p>
            <a:pPr marL="1085850" lvl="1" indent="-457200" algn="ctr" eaLnBrk="1" hangingPunct="1">
              <a:lnSpc>
                <a:spcPct val="150000"/>
              </a:lnSpc>
              <a:buFont typeface="Wingdings" panose="05000000000000000000" pitchFamily="2" charset="2"/>
              <a:buNone/>
              <a:tabLst>
                <a:tab pos="2381250" algn="l"/>
              </a:tabLst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＝ 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en-US" altLang="zh-CN" sz="2800" b="1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＋（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－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H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en-US" altLang="zh-CN" sz="2800" b="1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</a:p>
          <a:p>
            <a:pPr marL="1085850" lvl="1" indent="-457200" algn="ctr" eaLnBrk="1" hangingPunct="1">
              <a:lnSpc>
                <a:spcPct val="150000"/>
              </a:lnSpc>
              <a:buFont typeface="Wingdings" panose="05000000000000000000" pitchFamily="2" charset="2"/>
              <a:buNone/>
              <a:tabLst>
                <a:tab pos="2381250" algn="l"/>
              </a:tabLst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或 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en-US" altLang="zh-CN" sz="2800" b="1" baseline="-25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 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＝ 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en-US" altLang="zh-CN" sz="2800" b="1" baseline="-25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＋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FT</a:t>
            </a:r>
            <a:r>
              <a:rPr lang="en-US" altLang="zh-CN" sz="2800" b="1" baseline="-25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endParaRPr lang="en-US" altLang="zh-CN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lnSpc>
                <a:spcPct val="150000"/>
              </a:lnSpc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	</a:t>
            </a:r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平均访存时间 ＝ 命中时间＋不命中率</a:t>
            </a:r>
            <a:r>
              <a:rPr lang="en-US" altLang="zh-CN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×</a:t>
            </a:r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不命中开销</a:t>
            </a:r>
            <a:endParaRPr lang="en-US" altLang="zh-CN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ADB9C83-63DF-4961-1016-CC262266087D}"/>
              </a:ext>
            </a:extLst>
          </p:cNvPr>
          <p:cNvSpPr txBox="1">
            <a:spLocks/>
          </p:cNvSpPr>
          <p:nvPr/>
        </p:nvSpPr>
        <p:spPr>
          <a:xfrm>
            <a:off x="2822666" y="380457"/>
            <a:ext cx="6905626" cy="771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2.2 Cache </a:t>
            </a:r>
            <a:r>
              <a:rPr lang="zh-CN" altLang="en-US" sz="3600" b="1" dirty="0"/>
              <a:t>性能分析与改进</a:t>
            </a:r>
            <a:endParaRPr lang="zh-CN" altLang="en-US" sz="36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137100-6ADD-D8FB-0BED-0F084D51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139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209800" y="1362075"/>
            <a:ext cx="7773988" cy="4154488"/>
          </a:xfrm>
        </p:spPr>
        <p:txBody>
          <a:bodyPr/>
          <a:lstStyle/>
          <a:p>
            <a:pPr marL="1085850" lvl="1" indent="-457200"/>
            <a:r>
              <a:rPr lang="zh-CN" altLang="en-US"/>
              <a:t>块大小</a:t>
            </a:r>
          </a:p>
          <a:p>
            <a:pPr lvl="2" eaLnBrk="1" hangingPunct="1"/>
            <a:r>
              <a:rPr lang="zh-CN" altLang="en-US">
                <a:latin typeface="宋体" panose="02010600030101010101" pitchFamily="2" charset="-122"/>
              </a:rPr>
              <a:t>第二级</a:t>
            </a:r>
            <a:r>
              <a:rPr lang="en-US" altLang="zh-CN">
                <a:latin typeface="宋体" panose="02010600030101010101" pitchFamily="2" charset="-122"/>
              </a:rPr>
              <a:t>Cache</a:t>
            </a:r>
            <a:r>
              <a:rPr lang="zh-CN" altLang="en-US">
                <a:latin typeface="宋体" panose="02010600030101010101" pitchFamily="2" charset="-122"/>
              </a:rPr>
              <a:t>可采用较大的块</a:t>
            </a:r>
          </a:p>
          <a:p>
            <a:pPr lvl="3" eaLnBrk="1" hangingPunct="1">
              <a:buFont typeface="Wingdings" panose="05000000000000000000" pitchFamily="2" charset="2"/>
              <a:buNone/>
            </a:pPr>
            <a:r>
              <a:rPr lang="zh-CN" altLang="en-US">
                <a:latin typeface="宋体" panose="02010600030101010101" pitchFamily="2" charset="-122"/>
              </a:rPr>
              <a:t>   如 </a:t>
            </a:r>
            <a:r>
              <a:rPr lang="en-US" altLang="zh-CN">
                <a:latin typeface="宋体" panose="02010600030101010101" pitchFamily="2" charset="-122"/>
              </a:rPr>
              <a:t>64</a:t>
            </a:r>
            <a:r>
              <a:rPr lang="zh-CN" altLang="en-US">
                <a:latin typeface="宋体" panose="02010600030101010101" pitchFamily="2" charset="-122"/>
              </a:rPr>
              <a:t>、</a:t>
            </a:r>
            <a:r>
              <a:rPr lang="en-US" altLang="zh-CN">
                <a:latin typeface="宋体" panose="02010600030101010101" pitchFamily="2" charset="-122"/>
              </a:rPr>
              <a:t>128</a:t>
            </a:r>
            <a:r>
              <a:rPr lang="zh-CN" altLang="en-US">
                <a:latin typeface="宋体" panose="02010600030101010101" pitchFamily="2" charset="-122"/>
              </a:rPr>
              <a:t>、</a:t>
            </a:r>
            <a:r>
              <a:rPr lang="en-US" altLang="zh-CN">
                <a:latin typeface="宋体" panose="02010600030101010101" pitchFamily="2" charset="-122"/>
              </a:rPr>
              <a:t>256</a:t>
            </a:r>
            <a:r>
              <a:rPr lang="zh-CN" altLang="en-US">
                <a:latin typeface="宋体" panose="02010600030101010101" pitchFamily="2" charset="-122"/>
              </a:rPr>
              <a:t>字节 </a:t>
            </a:r>
          </a:p>
          <a:p>
            <a:pPr lvl="2" eaLnBrk="1" hangingPunct="1"/>
            <a:r>
              <a:rPr lang="zh-CN" altLang="en-US">
                <a:latin typeface="宋体" panose="02010600030101010101" pitchFamily="2" charset="-122"/>
              </a:rPr>
              <a:t>为减少平均访存时间，可以让容量较小的第一级</a:t>
            </a:r>
            <a:r>
              <a:rPr lang="en-US" altLang="zh-CN">
                <a:latin typeface="宋体" panose="02010600030101010101" pitchFamily="2" charset="-122"/>
              </a:rPr>
              <a:t>Cache</a:t>
            </a:r>
            <a:r>
              <a:rPr lang="zh-CN" altLang="en-US">
                <a:latin typeface="宋体" panose="02010600030101010101" pitchFamily="2" charset="-122"/>
              </a:rPr>
              <a:t>采用较小的块，而让容量较大的第二级</a:t>
            </a:r>
            <a:r>
              <a:rPr lang="en-US" altLang="zh-CN">
                <a:latin typeface="宋体" panose="02010600030101010101" pitchFamily="2" charset="-122"/>
              </a:rPr>
              <a:t>Cache</a:t>
            </a:r>
            <a:r>
              <a:rPr lang="zh-CN" altLang="en-US">
                <a:latin typeface="宋体" panose="02010600030101010101" pitchFamily="2" charset="-122"/>
              </a:rPr>
              <a:t>采用较大的块。</a:t>
            </a:r>
          </a:p>
          <a:p>
            <a:pPr lvl="2" eaLnBrk="1" hangingPunct="1"/>
            <a:r>
              <a:rPr lang="zh-CN" altLang="en-US">
                <a:solidFill>
                  <a:srgbClr val="FF0000"/>
                </a:solidFill>
              </a:rPr>
              <a:t>多级包容性 </a:t>
            </a:r>
          </a:p>
          <a:p>
            <a:pPr lvl="3" eaLnBrk="1" hangingPunct="1">
              <a:buFont typeface="Wingdings" panose="05000000000000000000" pitchFamily="2" charset="2"/>
              <a:buNone/>
            </a:pPr>
            <a:r>
              <a:rPr lang="zh-CN" altLang="en-US">
                <a:latin typeface="宋体" panose="02010600030101010101" pitchFamily="2" charset="-122"/>
              </a:rPr>
              <a:t>需要考虑的</a:t>
            </a:r>
            <a:r>
              <a:rPr lang="zh-CN" altLang="en-US">
                <a:solidFill>
                  <a:srgbClr val="D60093"/>
                </a:solidFill>
                <a:latin typeface="宋体" panose="02010600030101010101" pitchFamily="2" charset="-122"/>
              </a:rPr>
              <a:t>另一个问题</a:t>
            </a:r>
            <a:r>
              <a:rPr lang="zh-CN" altLang="en-US">
                <a:latin typeface="宋体" panose="02010600030101010101" pitchFamily="2" charset="-122"/>
              </a:rPr>
              <a:t>：</a:t>
            </a:r>
          </a:p>
          <a:p>
            <a:pPr lvl="3" eaLnBrk="1" hangingPunct="1">
              <a:buFont typeface="Wingdings" panose="05000000000000000000" pitchFamily="2" charset="2"/>
              <a:buNone/>
            </a:pPr>
            <a:r>
              <a:rPr lang="zh-CN" altLang="en-US">
                <a:latin typeface="宋体" panose="02010600030101010101" pitchFamily="2" charset="-122"/>
              </a:rPr>
              <a:t>    第一级</a:t>
            </a:r>
            <a:r>
              <a:rPr lang="en-US" altLang="zh-CN">
                <a:latin typeface="宋体" panose="02010600030101010101" pitchFamily="2" charset="-122"/>
              </a:rPr>
              <a:t>Cache</a:t>
            </a:r>
            <a:r>
              <a:rPr lang="zh-CN" altLang="en-US">
                <a:latin typeface="宋体" panose="02010600030101010101" pitchFamily="2" charset="-122"/>
              </a:rPr>
              <a:t>中的数据是否总是同时存在于第</a:t>
            </a:r>
          </a:p>
          <a:p>
            <a:pPr lvl="3" eaLnBrk="1" hangingPunct="1">
              <a:buFont typeface="Wingdings" panose="05000000000000000000" pitchFamily="2" charset="2"/>
              <a:buNone/>
            </a:pPr>
            <a:r>
              <a:rPr lang="zh-CN" altLang="en-US">
                <a:latin typeface="宋体" panose="02010600030101010101" pitchFamily="2" charset="-122"/>
              </a:rPr>
              <a:t>二级</a:t>
            </a:r>
            <a:r>
              <a:rPr lang="en-US" altLang="zh-CN">
                <a:latin typeface="宋体" panose="02010600030101010101" pitchFamily="2" charset="-122"/>
              </a:rPr>
              <a:t>Cache</a:t>
            </a:r>
            <a:r>
              <a:rPr lang="zh-CN" altLang="en-US">
                <a:latin typeface="宋体" panose="02010600030101010101" pitchFamily="2" charset="-122"/>
              </a:rPr>
              <a:t>中。</a:t>
            </a:r>
            <a:r>
              <a:rPr lang="zh-CN" altLang="en-US"/>
              <a:t>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AAECC28-D594-CA98-C185-C4261D90F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384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209800" y="1764550"/>
            <a:ext cx="7772400" cy="2592387"/>
          </a:xfrm>
        </p:spPr>
        <p:txBody>
          <a:bodyPr/>
          <a:lstStyle/>
          <a:p>
            <a:pPr marL="457200" indent="-457200"/>
            <a:r>
              <a:rPr lang="en-US" altLang="zh-CN" dirty="0">
                <a:latin typeface="黑体" panose="02010609060101010101" pitchFamily="49" charset="-122"/>
              </a:rPr>
              <a:t>Cache</a:t>
            </a:r>
            <a:r>
              <a:rPr lang="zh-CN" altLang="en-US" dirty="0">
                <a:latin typeface="黑体" panose="02010609060101010101" pitchFamily="49" charset="-122"/>
              </a:rPr>
              <a:t>中的写缓冲器导致对存储器访问的复杂化</a:t>
            </a:r>
          </a:p>
          <a:p>
            <a:pPr marL="647700" lvl="1" indent="0">
              <a:lnSpc>
                <a:spcPct val="130000"/>
              </a:lnSpc>
              <a:buNone/>
            </a:pPr>
            <a:r>
              <a:rPr lang="zh-CN" altLang="en-US" dirty="0"/>
              <a:t>      在读不命中时，所读单元的最新值有可能还在写缓冲器中，尚未写入主存。 </a:t>
            </a:r>
          </a:p>
        </p:txBody>
      </p:sp>
      <p:sp>
        <p:nvSpPr>
          <p:cNvPr id="69637" name="Rectangle 2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2279650" y="3524250"/>
            <a:ext cx="7772400" cy="249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2400">
                <a:solidFill>
                  <a:srgbClr val="E24C05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1085850" indent="-4572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714500" indent="-4572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q"/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AutoNum type="arabicPeriod" startAt="2"/>
            </a:pPr>
            <a:r>
              <a:rPr lang="zh-CN" altLang="en-US"/>
              <a:t>解决问题的方法</a:t>
            </a:r>
            <a:r>
              <a:rPr lang="en-US" altLang="zh-CN"/>
              <a:t>(</a:t>
            </a:r>
            <a:r>
              <a:rPr lang="zh-CN" altLang="en-US"/>
              <a:t>读不命中的处理</a:t>
            </a:r>
            <a:r>
              <a:rPr lang="en-US" altLang="zh-CN"/>
              <a:t>)</a:t>
            </a:r>
          </a:p>
          <a:p>
            <a:pPr lvl="1" eaLnBrk="1" hangingPunct="1"/>
            <a:r>
              <a:rPr lang="zh-CN" altLang="en-US"/>
              <a:t>推迟对读不命中的处理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zh-CN" altLang="en-US"/>
              <a:t>（</a:t>
            </a:r>
            <a:r>
              <a:rPr lang="zh-CN" altLang="en-US">
                <a:solidFill>
                  <a:srgbClr val="D60093"/>
                </a:solidFill>
              </a:rPr>
              <a:t>缺点：</a:t>
            </a:r>
            <a:r>
              <a:rPr lang="zh-CN" altLang="en-US">
                <a:latin typeface="宋体" panose="02010600030101010101" pitchFamily="2" charset="-122"/>
              </a:rPr>
              <a:t>读不命中的开销增加）</a:t>
            </a:r>
          </a:p>
          <a:p>
            <a:pPr lvl="1" eaLnBrk="1" hangingPunct="1"/>
            <a:r>
              <a:rPr lang="zh-CN" altLang="en-US"/>
              <a:t>检查写缓冲器中的内容</a:t>
            </a:r>
          </a:p>
          <a:p>
            <a:pPr eaLnBrk="1" hangingPunct="1">
              <a:buFont typeface="Wingdings" panose="05000000000000000000" pitchFamily="2" charset="2"/>
              <a:buAutoNum type="arabicPeriod" startAt="2"/>
            </a:pPr>
            <a:r>
              <a:rPr lang="zh-CN" altLang="en-US">
                <a:latin typeface="黑体" panose="02010609060101010101" pitchFamily="49" charset="-122"/>
              </a:rPr>
              <a:t>在写回法</a:t>
            </a:r>
            <a:r>
              <a:rPr lang="en-US" altLang="zh-CN">
                <a:latin typeface="黑体" panose="02010609060101010101" pitchFamily="49" charset="-122"/>
              </a:rPr>
              <a:t>Cache</a:t>
            </a:r>
            <a:r>
              <a:rPr lang="zh-CN" altLang="en-US">
                <a:latin typeface="黑体" panose="02010609060101010101" pitchFamily="49" charset="-122"/>
              </a:rPr>
              <a:t>中，也可采用写缓冲器。</a:t>
            </a:r>
          </a:p>
        </p:txBody>
      </p:sp>
      <p:sp>
        <p:nvSpPr>
          <p:cNvPr id="7" name="矩形 6"/>
          <p:cNvSpPr/>
          <p:nvPr/>
        </p:nvSpPr>
        <p:spPr>
          <a:xfrm>
            <a:off x="166818" y="323574"/>
            <a:ext cx="4852610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ts val="2800"/>
              </a:lnSpc>
            </a:pPr>
            <a:r>
              <a:rPr lang="zh-CN" altLang="en-US" sz="2800" dirty="0">
                <a:latin typeface="黑体" panose="02010609060101010101" pitchFamily="49" charset="-122"/>
              </a:rPr>
              <a:t>方法二：让读不命中优先于写</a:t>
            </a:r>
            <a:endParaRPr lang="en-US" altLang="zh-CN" sz="2800" dirty="0">
              <a:latin typeface="黑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8FB8E26-4BDC-A9D9-D178-66BD85E92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528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Text Box 4"/>
          <p:cNvSpPr txBox="1">
            <a:spLocks noChangeArrowheads="1"/>
          </p:cNvSpPr>
          <p:nvPr/>
        </p:nvSpPr>
        <p:spPr bwMode="auto">
          <a:xfrm>
            <a:off x="2495550" y="1268413"/>
            <a:ext cx="684053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2400">
                <a:solidFill>
                  <a:srgbClr val="E24C05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q"/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600">
                <a:solidFill>
                  <a:srgbClr val="0000CC"/>
                </a:solidFill>
                <a:latin typeface="黑体" panose="02010609060101010101" pitchFamily="49" charset="-122"/>
              </a:rPr>
              <a:t>写缓冲合并</a:t>
            </a:r>
          </a:p>
        </p:txBody>
      </p:sp>
      <p:sp>
        <p:nvSpPr>
          <p:cNvPr id="70660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2495550" y="1781176"/>
            <a:ext cx="7772400" cy="438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2400">
                <a:solidFill>
                  <a:srgbClr val="E24C05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1085850" indent="-4572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714500" indent="-4572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q"/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</a:rPr>
              <a:t>提高写缓冲器的效率</a:t>
            </a:r>
          </a:p>
          <a:p>
            <a:pPr eaLnBrk="1" hangingPunct="1"/>
            <a:r>
              <a:rPr lang="zh-CN" altLang="en-US">
                <a:latin typeface="黑体" panose="02010609060101010101" pitchFamily="49" charset="-122"/>
              </a:rPr>
              <a:t>写直达</a:t>
            </a:r>
            <a:r>
              <a:rPr lang="en-US" altLang="zh-CN">
                <a:latin typeface="黑体" panose="02010609060101010101" pitchFamily="49" charset="-122"/>
              </a:rPr>
              <a:t>Cache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/>
              <a:t>依靠写缓冲来减少对下一级存储器写操作的时间。</a:t>
            </a:r>
          </a:p>
          <a:p>
            <a:pPr lvl="1" eaLnBrk="1" hangingPunct="1"/>
            <a:r>
              <a:rPr lang="zh-CN" altLang="en-US"/>
              <a:t>如果写缓冲器为空，就把数据和相应地址写入该缓冲器。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zh-CN" altLang="en-US">
                <a:latin typeface="宋体" panose="02010600030101010101" pitchFamily="2" charset="-122"/>
              </a:rPr>
              <a:t>   从</a:t>
            </a:r>
            <a:r>
              <a:rPr lang="en-US" altLang="zh-CN">
                <a:latin typeface="宋体" panose="02010600030101010101" pitchFamily="2" charset="-122"/>
              </a:rPr>
              <a:t>CPU</a:t>
            </a:r>
            <a:r>
              <a:rPr lang="zh-CN" altLang="en-US">
                <a:latin typeface="宋体" panose="02010600030101010101" pitchFamily="2" charset="-122"/>
              </a:rPr>
              <a:t>的角度来看，该写操作就算是完成了。</a:t>
            </a:r>
          </a:p>
          <a:p>
            <a:pPr lvl="1" eaLnBrk="1" hangingPunct="1"/>
            <a:r>
              <a:rPr lang="zh-CN" altLang="en-US"/>
              <a:t>如果写缓冲器中已经有了待写入的数据，就要把这次的写入地址与写缓冲器中已有的所有地址进行比较，看是否有匹配的项。如果有地址匹配而</a:t>
            </a:r>
            <a:endParaRPr lang="zh-CN" altLang="en-US">
              <a:latin typeface="宋体" panose="02010600030101010101" pitchFamily="2" charset="-122"/>
            </a:endParaRPr>
          </a:p>
          <a:p>
            <a:pPr lvl="2" eaLnBrk="1" hangingPunct="1">
              <a:buFont typeface="Wingdings" panose="05000000000000000000" pitchFamily="2" charset="2"/>
              <a:buNone/>
            </a:pP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138243" y="238125"/>
            <a:ext cx="3416320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ts val="2800"/>
              </a:lnSpc>
            </a:pPr>
            <a:r>
              <a:rPr lang="zh-CN" altLang="en-US" sz="2800" dirty="0">
                <a:latin typeface="黑体" panose="02010609060101010101" pitchFamily="49" charset="-122"/>
              </a:rPr>
              <a:t>方法三：写缓冲合并</a:t>
            </a:r>
            <a:endParaRPr lang="en-US" altLang="zh-CN" sz="2800" dirty="0">
              <a:latin typeface="黑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0A0061A-88F4-9D67-FD27-0BB1190EF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9132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208213" y="1989138"/>
            <a:ext cx="7772400" cy="3365500"/>
          </a:xfrm>
        </p:spPr>
        <p:txBody>
          <a:bodyPr/>
          <a:lstStyle/>
          <a:p>
            <a:pPr marL="1085850" lvl="1" indent="-457200">
              <a:lnSpc>
                <a:spcPct val="110000"/>
              </a:lnSpc>
              <a:buNone/>
            </a:pPr>
            <a:r>
              <a:rPr lang="en-US" altLang="zh-CN"/>
              <a:t>     </a:t>
            </a:r>
            <a:r>
              <a:rPr lang="zh-CN" altLang="en-US"/>
              <a:t>对应的位置又是空闲的，就把这次要写入的数据与该项合并。这就叫</a:t>
            </a:r>
            <a:r>
              <a:rPr lang="zh-CN" altLang="en-US">
                <a:solidFill>
                  <a:srgbClr val="FF0000"/>
                </a:solidFill>
              </a:rPr>
              <a:t>写缓冲合并。</a:t>
            </a:r>
          </a:p>
          <a:p>
            <a:pPr marL="1085850" lvl="1" indent="-457200">
              <a:lnSpc>
                <a:spcPct val="110000"/>
              </a:lnSpc>
            </a:pPr>
            <a:r>
              <a:rPr lang="zh-CN" altLang="en-US"/>
              <a:t>如果写缓冲器满且又没有能进行写合并的项，就必须等待。 </a:t>
            </a:r>
          </a:p>
          <a:p>
            <a:pPr marL="1085850" lvl="1" indent="-457200">
              <a:lnSpc>
                <a:spcPct val="110000"/>
              </a:lnSpc>
              <a:buNone/>
            </a:pPr>
            <a:r>
              <a:rPr lang="zh-CN" altLang="en-US"/>
              <a:t>      </a:t>
            </a:r>
            <a:r>
              <a:rPr lang="zh-CN" altLang="en-US" sz="2000" b="1">
                <a:solidFill>
                  <a:srgbClr val="E24C05"/>
                </a:solidFill>
                <a:ea typeface="宋体" panose="02010600030101010101" pitchFamily="2" charset="-122"/>
              </a:rPr>
              <a:t>提高了写缓冲器的空间利用率，而且还能减少因写缓冲</a:t>
            </a:r>
          </a:p>
          <a:p>
            <a:pPr marL="1085850" lvl="1" indent="-457200">
              <a:lnSpc>
                <a:spcPct val="110000"/>
              </a:lnSpc>
              <a:buNone/>
            </a:pPr>
            <a:r>
              <a:rPr lang="zh-CN" altLang="en-US" sz="2000" b="1">
                <a:solidFill>
                  <a:srgbClr val="E24C05"/>
                </a:solidFill>
                <a:ea typeface="宋体" panose="02010600030101010101" pitchFamily="2" charset="-122"/>
              </a:rPr>
              <a:t>器满而要进行的等待时间。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9ADFF2-1E1C-78C6-C7A4-271E4080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0700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707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2711451" y="1214439"/>
          <a:ext cx="6626225" cy="489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2" imgW="3794989" imgH="2811894" progId="Word.Picture.8">
                  <p:embed/>
                </p:oleObj>
              </mc:Choice>
              <mc:Fallback>
                <p:oleObj name="图片" r:id="rId2" imgW="3794989" imgH="2811894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451" y="1214439"/>
                        <a:ext cx="6626225" cy="4899025"/>
                      </a:xfrm>
                      <a:prstGeom prst="rect">
                        <a:avLst/>
                      </a:prstGeom>
                      <a:solidFill>
                        <a:srgbClr val="EAEAEA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986FBD7-DFED-D01A-BEA5-357F16996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8383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70263" y="1619794"/>
            <a:ext cx="11020697" cy="4747669"/>
          </a:xfrm>
        </p:spPr>
        <p:txBody>
          <a:bodyPr/>
          <a:lstStyle/>
          <a:p>
            <a:pPr marL="457200" indent="-457200">
              <a:lnSpc>
                <a:spcPct val="110000"/>
              </a:lnSpc>
            </a:pPr>
            <a:r>
              <a:rPr lang="zh-CN" altLang="en-US" dirty="0"/>
              <a:t>请求字</a:t>
            </a:r>
          </a:p>
          <a:p>
            <a:pPr marL="1085850" lvl="1" indent="-457200">
              <a:lnSpc>
                <a:spcPct val="110000"/>
              </a:lnSpc>
              <a:buNone/>
            </a:pPr>
            <a:r>
              <a:rPr lang="zh-CN" altLang="en-US" dirty="0"/>
              <a:t>      </a:t>
            </a:r>
            <a:r>
              <a:rPr lang="zh-CN" altLang="en-US" dirty="0">
                <a:latin typeface="黑体" panose="02010609060101010101" pitchFamily="49" charset="-122"/>
              </a:rPr>
              <a:t>从下一级存储器调入</a:t>
            </a:r>
            <a:r>
              <a:rPr lang="en-US" altLang="zh-CN" dirty="0">
                <a:latin typeface="黑体" panose="02010609060101010101" pitchFamily="49" charset="-122"/>
              </a:rPr>
              <a:t>Cache</a:t>
            </a:r>
            <a:r>
              <a:rPr lang="zh-CN" altLang="en-US" dirty="0">
                <a:latin typeface="黑体" panose="02010609060101010101" pitchFamily="49" charset="-122"/>
              </a:rPr>
              <a:t>的块中，只有一个字</a:t>
            </a:r>
          </a:p>
          <a:p>
            <a:pPr marL="1085850" lvl="1" indent="-457200">
              <a:lnSpc>
                <a:spcPct val="110000"/>
              </a:lnSpc>
              <a:buNone/>
            </a:pPr>
            <a:r>
              <a:rPr lang="zh-CN" altLang="en-US" dirty="0">
                <a:latin typeface="黑体" panose="02010609060101010101" pitchFamily="49" charset="-122"/>
              </a:rPr>
              <a:t>是立即需要的。这个字称为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</a:rPr>
              <a:t>请求字</a:t>
            </a:r>
            <a:r>
              <a:rPr lang="zh-CN" altLang="en-US" dirty="0">
                <a:latin typeface="黑体" panose="02010609060101010101" pitchFamily="49" charset="-122"/>
              </a:rPr>
              <a:t>。 </a:t>
            </a:r>
          </a:p>
          <a:p>
            <a:pPr marL="457200" indent="-457200">
              <a:lnSpc>
                <a:spcPct val="110000"/>
              </a:lnSpc>
            </a:pPr>
            <a:r>
              <a:rPr lang="zh-CN" altLang="en-US" dirty="0">
                <a:latin typeface="黑体" panose="02010609060101010101" pitchFamily="49" charset="-122"/>
              </a:rPr>
              <a:t>应尽早把请求字发送给</a:t>
            </a:r>
            <a:r>
              <a:rPr lang="en-US" altLang="zh-CN" dirty="0">
                <a:latin typeface="黑体" panose="02010609060101010101" pitchFamily="49" charset="-122"/>
              </a:rPr>
              <a:t>CPU</a:t>
            </a:r>
          </a:p>
          <a:p>
            <a:pPr marL="1085850" lvl="1" indent="-457200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</a:rPr>
              <a:t>尽早重启动：</a:t>
            </a:r>
            <a:r>
              <a:rPr lang="zh-CN" altLang="en-US" dirty="0">
                <a:latin typeface="黑体" panose="02010609060101010101" pitchFamily="49" charset="-122"/>
              </a:rPr>
              <a:t>调块时，从块的起始位置开始读起。一旦请求字到达，就立即发送给</a:t>
            </a:r>
            <a:r>
              <a:rPr lang="en-US" altLang="zh-CN" dirty="0">
                <a:latin typeface="黑体" panose="02010609060101010101" pitchFamily="49" charset="-122"/>
              </a:rPr>
              <a:t>CPU</a:t>
            </a:r>
            <a:r>
              <a:rPr lang="zh-CN" altLang="en-US" dirty="0">
                <a:latin typeface="黑体" panose="02010609060101010101" pitchFamily="49" charset="-122"/>
              </a:rPr>
              <a:t>，让</a:t>
            </a:r>
            <a:r>
              <a:rPr lang="en-US" altLang="zh-CN" dirty="0">
                <a:latin typeface="黑体" panose="02010609060101010101" pitchFamily="49" charset="-122"/>
              </a:rPr>
              <a:t>CPU</a:t>
            </a:r>
            <a:r>
              <a:rPr lang="zh-CN" altLang="en-US" dirty="0">
                <a:latin typeface="黑体" panose="02010609060101010101" pitchFamily="49" charset="-122"/>
              </a:rPr>
              <a:t>继续执行。</a:t>
            </a:r>
          </a:p>
          <a:p>
            <a:pPr marL="1085850" lvl="1" indent="-457200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</a:rPr>
              <a:t>请求字优先：</a:t>
            </a:r>
            <a:r>
              <a:rPr lang="zh-CN" altLang="en-US" dirty="0">
                <a:latin typeface="黑体" panose="02010609060101010101" pitchFamily="49" charset="-122"/>
              </a:rPr>
              <a:t>调块时，从请求字所在的位置读起。这样，第一个读出的字便是请求字。将之立即发送给</a:t>
            </a:r>
            <a:r>
              <a:rPr lang="en-US" altLang="zh-CN" dirty="0">
                <a:latin typeface="黑体" panose="02010609060101010101" pitchFamily="49" charset="-122"/>
              </a:rPr>
              <a:t>CPU</a:t>
            </a:r>
            <a:r>
              <a:rPr lang="zh-CN" altLang="en-US" dirty="0">
                <a:latin typeface="黑体" panose="02010609060101010101" pitchFamily="49" charset="-122"/>
              </a:rPr>
              <a:t>。</a:t>
            </a:r>
          </a:p>
        </p:txBody>
      </p:sp>
      <p:sp>
        <p:nvSpPr>
          <p:cNvPr id="6" name="矩形 5"/>
          <p:cNvSpPr/>
          <p:nvPr/>
        </p:nvSpPr>
        <p:spPr>
          <a:xfrm>
            <a:off x="166818" y="203041"/>
            <a:ext cx="4134465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ts val="2800"/>
              </a:lnSpc>
            </a:pPr>
            <a:r>
              <a:rPr lang="zh-CN" altLang="en-US" sz="2800" dirty="0">
                <a:latin typeface="黑体" panose="02010609060101010101" pitchFamily="49" charset="-122"/>
              </a:rPr>
              <a:t>方法四：请求字处理技术</a:t>
            </a:r>
            <a:endParaRPr lang="en-US" altLang="zh-CN" sz="2800" dirty="0">
              <a:latin typeface="黑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E005FD-CC47-3BAE-7F67-768A8410E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082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209800" y="1676401"/>
            <a:ext cx="7989888" cy="3205163"/>
          </a:xfrm>
        </p:spPr>
        <p:txBody>
          <a:bodyPr/>
          <a:lstStyle/>
          <a:p>
            <a:pPr marL="457200" indent="-457200">
              <a:lnSpc>
                <a:spcPct val="170000"/>
              </a:lnSpc>
              <a:buFont typeface="Wingdings" panose="05000000000000000000" pitchFamily="2" charset="2"/>
              <a:buAutoNum type="arabicPeriod" startAt="3"/>
            </a:pPr>
            <a:r>
              <a:rPr lang="zh-CN" altLang="en-US" dirty="0"/>
              <a:t>这种技术在以下情况下效果不大：</a:t>
            </a:r>
          </a:p>
          <a:p>
            <a:pPr lvl="2" eaLnBrk="1" hangingPunct="1">
              <a:lnSpc>
                <a:spcPct val="170000"/>
              </a:lnSpc>
            </a:pPr>
            <a:r>
              <a:rPr lang="en-US" altLang="zh-CN" dirty="0">
                <a:latin typeface="宋体" panose="02010600030101010101" pitchFamily="2" charset="-122"/>
              </a:rPr>
              <a:t>Cache</a:t>
            </a:r>
            <a:r>
              <a:rPr lang="zh-CN" altLang="en-US" dirty="0">
                <a:latin typeface="宋体" panose="02010600030101010101" pitchFamily="2" charset="-122"/>
              </a:rPr>
              <a:t>块较小</a:t>
            </a:r>
          </a:p>
          <a:p>
            <a:pPr lvl="2" eaLnBrk="1" hangingPunct="1">
              <a:lnSpc>
                <a:spcPct val="170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下一条指令正好访问同一</a:t>
            </a:r>
            <a:r>
              <a:rPr lang="en-US" altLang="zh-CN" dirty="0">
                <a:latin typeface="宋体" panose="02010600030101010101" pitchFamily="2" charset="-122"/>
              </a:rPr>
              <a:t>Cache</a:t>
            </a:r>
            <a:r>
              <a:rPr lang="zh-CN" altLang="en-US" dirty="0">
                <a:latin typeface="宋体" panose="02010600030101010101" pitchFamily="2" charset="-122"/>
              </a:rPr>
              <a:t>块的另一部分</a:t>
            </a:r>
          </a:p>
          <a:p>
            <a:pPr marL="457200" indent="-457200">
              <a:lnSpc>
                <a:spcPct val="170000"/>
              </a:lnSpc>
              <a:buFont typeface="Wingdings" panose="05000000000000000000" pitchFamily="2" charset="2"/>
              <a:buAutoNum type="arabicPeriod" startAt="3"/>
            </a:pP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7128B08-3B56-D9E1-C528-AB26AA86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0905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70709" y="1987550"/>
            <a:ext cx="10946674" cy="4394200"/>
          </a:xfrm>
        </p:spPr>
        <p:txBody>
          <a:bodyPr/>
          <a:lstStyle/>
          <a:p>
            <a:pPr marL="457200" indent="-457200"/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</a:rPr>
              <a:t>非阻塞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</a:rPr>
              <a:t>Cache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</a:rPr>
              <a:t>：</a:t>
            </a:r>
            <a:r>
              <a:rPr lang="en-US" altLang="zh-CN" dirty="0">
                <a:latin typeface="黑体" panose="02010609060101010101" pitchFamily="49" charset="-122"/>
              </a:rPr>
              <a:t>Cache</a:t>
            </a:r>
            <a:r>
              <a:rPr lang="zh-CN" altLang="en-US" dirty="0">
                <a:latin typeface="黑体" panose="02010609060101010101" pitchFamily="49" charset="-122"/>
              </a:rPr>
              <a:t>不命中时仍允许</a:t>
            </a:r>
            <a:r>
              <a:rPr lang="en-US" altLang="zh-CN" dirty="0">
                <a:latin typeface="黑体" panose="02010609060101010101" pitchFamily="49" charset="-122"/>
              </a:rPr>
              <a:t>CPU</a:t>
            </a:r>
            <a:r>
              <a:rPr lang="zh-CN" altLang="en-US" dirty="0">
                <a:latin typeface="黑体" panose="02010609060101010101" pitchFamily="49" charset="-122"/>
              </a:rPr>
              <a:t>进行其他的命中访问。即允许</a:t>
            </a:r>
            <a:r>
              <a:rPr lang="zh-CN" altLang="en-US" dirty="0">
                <a:latin typeface="Times New Roman" panose="02020603050405020304" pitchFamily="18" charset="0"/>
              </a:rPr>
              <a:t>“</a:t>
            </a:r>
            <a:r>
              <a:rPr lang="zh-CN" altLang="en-US" dirty="0">
                <a:latin typeface="黑体" panose="02010609060101010101" pitchFamily="49" charset="-122"/>
              </a:rPr>
              <a:t>不命中下命中</a:t>
            </a:r>
            <a:r>
              <a:rPr lang="zh-CN" altLang="en-US" dirty="0">
                <a:latin typeface="Times New Roman" panose="02020603050405020304" pitchFamily="18" charset="0"/>
              </a:rPr>
              <a:t>”</a:t>
            </a:r>
            <a:r>
              <a:rPr lang="zh-CN" altLang="en-US" dirty="0">
                <a:latin typeface="黑体" panose="02010609060101010101" pitchFamily="49" charset="-122"/>
              </a:rPr>
              <a:t>。</a:t>
            </a:r>
          </a:p>
          <a:p>
            <a:pPr marL="457200" indent="-457200">
              <a:buFont typeface="Wingdings" panose="05000000000000000000" pitchFamily="2" charset="2"/>
              <a:buAutoNum type="arabicPeriod" startAt="2"/>
            </a:pPr>
            <a:r>
              <a:rPr lang="zh-CN" altLang="en-US" dirty="0"/>
              <a:t>进一步提高性能：</a:t>
            </a:r>
          </a:p>
          <a:p>
            <a:pPr marL="1085850" lvl="1" indent="-457200"/>
            <a:r>
              <a:rPr lang="zh-CN" altLang="en-US" dirty="0">
                <a:latin typeface="Times New Roman" panose="02020603050405020304" pitchFamily="18" charset="0"/>
              </a:rPr>
              <a:t>“</a:t>
            </a:r>
            <a:r>
              <a:rPr lang="zh-CN" altLang="en-US" dirty="0"/>
              <a:t>多重不命中下命中</a:t>
            </a:r>
            <a:r>
              <a:rPr lang="zh-CN" altLang="en-US" dirty="0">
                <a:latin typeface="Times New Roman" panose="02020603050405020304" pitchFamily="18" charset="0"/>
              </a:rPr>
              <a:t>”</a:t>
            </a:r>
            <a:endParaRPr lang="zh-CN" altLang="en-US" dirty="0"/>
          </a:p>
          <a:p>
            <a:pPr marL="1085850" lvl="1" indent="-457200"/>
            <a:r>
              <a:rPr lang="zh-CN" altLang="en-US" dirty="0"/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“</a:t>
            </a:r>
            <a:r>
              <a:rPr lang="zh-CN" altLang="en-US" dirty="0"/>
              <a:t>不命中下不命中</a:t>
            </a:r>
            <a:r>
              <a:rPr lang="zh-CN" altLang="en-US" dirty="0">
                <a:latin typeface="Times New Roman" panose="02020603050405020304" pitchFamily="18" charset="0"/>
              </a:rPr>
              <a:t>”</a:t>
            </a:r>
            <a:endParaRPr lang="zh-CN" altLang="en-US" dirty="0"/>
          </a:p>
          <a:p>
            <a:pPr lvl="2" eaLnBrk="1" hangingPunct="1"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r>
              <a:rPr lang="zh-CN" altLang="en-US" dirty="0"/>
              <a:t>      （存储器必须能够处理多个不命中）</a:t>
            </a:r>
          </a:p>
          <a:p>
            <a:pPr marL="457200" indent="-457200">
              <a:buFont typeface="Wingdings" panose="05000000000000000000" pitchFamily="2" charset="2"/>
              <a:buAutoNum type="arabicPeriod" startAt="3"/>
            </a:pPr>
            <a:r>
              <a:rPr lang="zh-CN" altLang="en-US" dirty="0"/>
              <a:t>可以同时处理的不命中次数越多，所能带来的性能上的提高就越大。</a:t>
            </a:r>
            <a:r>
              <a:rPr lang="zh-CN" altLang="en-US" dirty="0">
                <a:solidFill>
                  <a:srgbClr val="000000"/>
                </a:solidFill>
              </a:rPr>
              <a:t>（</a:t>
            </a:r>
            <a:r>
              <a:rPr lang="zh-CN" altLang="en-US" sz="2000" b="1" dirty="0">
                <a:solidFill>
                  <a:srgbClr val="000000"/>
                </a:solidFill>
                <a:ea typeface="宋体" panose="02010600030101010101" pitchFamily="2" charset="-122"/>
              </a:rPr>
              <a:t>不命中次数越多越好？）</a:t>
            </a:r>
          </a:p>
          <a:p>
            <a:pPr marL="457200" indent="-457200">
              <a:buFont typeface="Wingdings" panose="05000000000000000000" pitchFamily="2" charset="2"/>
              <a:buAutoNum type="arabicPeriod" startAt="3"/>
            </a:pPr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166818" y="203041"/>
            <a:ext cx="4314001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ts val="2800"/>
              </a:lnSpc>
            </a:pPr>
            <a:r>
              <a:rPr lang="zh-CN" altLang="en-US" sz="2800" dirty="0">
                <a:latin typeface="黑体" panose="02010609060101010101" pitchFamily="49" charset="-122"/>
              </a:rPr>
              <a:t>方法五：非阻塞</a:t>
            </a:r>
            <a:r>
              <a:rPr lang="en-US" altLang="zh-CN" sz="2800" dirty="0">
                <a:latin typeface="黑体" panose="02010609060101010101" pitchFamily="49" charset="-122"/>
              </a:rPr>
              <a:t>Cache</a:t>
            </a:r>
            <a:r>
              <a:rPr lang="zh-CN" altLang="en-US" sz="2800" dirty="0">
                <a:latin typeface="黑体" panose="02010609060101010101" pitchFamily="49" charset="-122"/>
              </a:rPr>
              <a:t>技术</a:t>
            </a:r>
            <a:endParaRPr lang="en-US" altLang="zh-CN" sz="2800" dirty="0">
              <a:latin typeface="黑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8850AC8-1F0A-FDF6-F57E-AE886DCAB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271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923109" y="1219200"/>
            <a:ext cx="10615748" cy="5018088"/>
          </a:xfrm>
        </p:spPr>
        <p:txBody>
          <a:bodyPr/>
          <a:lstStyle/>
          <a:p>
            <a:pPr marL="1085850" lvl="1" indent="-457200"/>
            <a:r>
              <a:rPr lang="zh-CN" altLang="en-US" dirty="0"/>
              <a:t>模拟研究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           数据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Cache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的平均存储器等待时间（以周期为单位）与阻塞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Cache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平均存储器等待时间的比值</a:t>
            </a:r>
          </a:p>
          <a:p>
            <a:pPr lvl="2" eaLnBrk="1" hangingPunct="1"/>
            <a:r>
              <a:rPr lang="zh-CN" altLang="en-US" dirty="0">
                <a:latin typeface="Times New Roman" panose="02020603050405020304" pitchFamily="18" charset="0"/>
              </a:rPr>
              <a:t>测试条件：</a:t>
            </a:r>
            <a:r>
              <a:rPr lang="en-US" altLang="zh-CN" dirty="0">
                <a:solidFill>
                  <a:srgbClr val="9933FF"/>
                </a:solidFill>
                <a:latin typeface="Times New Roman" panose="02020603050405020304" pitchFamily="18" charset="0"/>
              </a:rPr>
              <a:t>8K</a:t>
            </a:r>
            <a:r>
              <a:rPr lang="zh-CN" altLang="en-US" dirty="0">
                <a:latin typeface="Times New Roman" panose="02020603050405020304" pitchFamily="18" charset="0"/>
              </a:rPr>
              <a:t>直接映像</a:t>
            </a:r>
            <a:r>
              <a:rPr lang="en-US" altLang="zh-CN" dirty="0">
                <a:latin typeface="Times New Roman" panose="02020603050405020304" pitchFamily="18" charset="0"/>
              </a:rPr>
              <a:t>Cache</a:t>
            </a:r>
            <a:r>
              <a:rPr lang="zh-CN" altLang="en-US" dirty="0">
                <a:latin typeface="Times New Roman" panose="02020603050405020304" pitchFamily="18" charset="0"/>
              </a:rPr>
              <a:t>，块大小为</a:t>
            </a:r>
            <a:r>
              <a:rPr lang="en-US" altLang="zh-CN" dirty="0">
                <a:solidFill>
                  <a:srgbClr val="9933FF"/>
                </a:solidFill>
                <a:latin typeface="Times New Roman" panose="02020603050405020304" pitchFamily="18" charset="0"/>
              </a:rPr>
              <a:t>32</a:t>
            </a:r>
            <a:r>
              <a:rPr lang="zh-CN" altLang="en-US" dirty="0">
                <a:latin typeface="Times New Roman" panose="02020603050405020304" pitchFamily="18" charset="0"/>
              </a:rPr>
              <a:t>字节</a:t>
            </a:r>
          </a:p>
          <a:p>
            <a:pPr lvl="2" eaLnBrk="1" hangingPunct="1"/>
            <a:r>
              <a:rPr lang="zh-CN" altLang="en-US" dirty="0">
                <a:latin typeface="Times New Roman" panose="02020603050405020304" pitchFamily="18" charset="0"/>
              </a:rPr>
              <a:t>测试程序：</a:t>
            </a:r>
            <a:r>
              <a:rPr lang="en-US" altLang="zh-CN" dirty="0">
                <a:solidFill>
                  <a:srgbClr val="9933FF"/>
                </a:solidFill>
                <a:latin typeface="Times New Roman" panose="02020603050405020304" pitchFamily="18" charset="0"/>
              </a:rPr>
              <a:t>SPEC92</a:t>
            </a:r>
            <a:r>
              <a:rPr lang="zh-CN" altLang="en-US" dirty="0">
                <a:latin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9933FF"/>
                </a:solidFill>
                <a:latin typeface="Times New Roman" panose="02020603050405020304" pitchFamily="18" charset="0"/>
              </a:rPr>
              <a:t>14</a:t>
            </a:r>
            <a:r>
              <a:rPr lang="zh-CN" altLang="en-US" dirty="0">
                <a:latin typeface="Times New Roman" panose="02020603050405020304" pitchFamily="18" charset="0"/>
              </a:rPr>
              <a:t>个浮点程序，</a:t>
            </a:r>
            <a:r>
              <a:rPr lang="en-US" altLang="zh-CN" dirty="0">
                <a:solidFill>
                  <a:srgbClr val="9933FF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</a:rPr>
              <a:t>个整数程序）</a:t>
            </a:r>
          </a:p>
          <a:p>
            <a:pPr lvl="2" eaLnBrk="1" hangingPunct="1"/>
            <a:r>
              <a:rPr lang="zh-CN" altLang="en-US" dirty="0">
                <a:solidFill>
                  <a:srgbClr val="D60093"/>
                </a:solidFill>
                <a:latin typeface="Times New Roman" panose="02020603050405020304" pitchFamily="18" charset="0"/>
              </a:rPr>
              <a:t>结果表明</a:t>
            </a:r>
          </a:p>
          <a:p>
            <a:pPr lvl="3"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   在重叠不命中个数为</a:t>
            </a:r>
            <a:r>
              <a:rPr lang="en-US" altLang="zh-CN" dirty="0">
                <a:solidFill>
                  <a:srgbClr val="9933FF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9933FF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9933FF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rgbClr val="9933FF"/>
                </a:solidFill>
                <a:latin typeface="Times New Roman" panose="02020603050405020304" pitchFamily="18" charset="0"/>
              </a:rPr>
              <a:t>64</a:t>
            </a:r>
            <a:r>
              <a:rPr lang="zh-CN" altLang="en-US" dirty="0">
                <a:latin typeface="Times New Roman" panose="02020603050405020304" pitchFamily="18" charset="0"/>
              </a:rPr>
              <a:t>的情况下浮点程序的平均比值分别为：</a:t>
            </a:r>
            <a:r>
              <a:rPr lang="en-US" altLang="zh-CN" dirty="0">
                <a:solidFill>
                  <a:srgbClr val="9933FF"/>
                </a:solidFill>
                <a:latin typeface="Times New Roman" panose="02020603050405020304" pitchFamily="18" charset="0"/>
              </a:rPr>
              <a:t>76%</a:t>
            </a:r>
            <a:r>
              <a:rPr lang="zh-CN" altLang="en-US" dirty="0">
                <a:solidFill>
                  <a:srgbClr val="9933FF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9933FF"/>
                </a:solidFill>
                <a:latin typeface="Times New Roman" panose="02020603050405020304" pitchFamily="18" charset="0"/>
              </a:rPr>
              <a:t>51%</a:t>
            </a:r>
            <a:r>
              <a:rPr lang="zh-CN" altLang="en-US" dirty="0">
                <a:solidFill>
                  <a:srgbClr val="9933FF"/>
                </a:solidFill>
                <a:latin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rgbClr val="9933FF"/>
                </a:solidFill>
                <a:latin typeface="Times New Roman" panose="02020603050405020304" pitchFamily="18" charset="0"/>
              </a:rPr>
              <a:t>39%</a:t>
            </a:r>
          </a:p>
          <a:p>
            <a:pPr lvl="3"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整数程序的平均比值则分别为：</a:t>
            </a:r>
            <a:r>
              <a:rPr lang="en-US" altLang="zh-CN" dirty="0">
                <a:solidFill>
                  <a:srgbClr val="9933FF"/>
                </a:solidFill>
                <a:latin typeface="Times New Roman" panose="02020603050405020304" pitchFamily="18" charset="0"/>
              </a:rPr>
              <a:t>81%</a:t>
            </a:r>
            <a:r>
              <a:rPr lang="zh-CN" altLang="en-US" dirty="0">
                <a:solidFill>
                  <a:srgbClr val="9933FF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9933FF"/>
                </a:solidFill>
                <a:latin typeface="Times New Roman" panose="02020603050405020304" pitchFamily="18" charset="0"/>
              </a:rPr>
              <a:t>78%</a:t>
            </a:r>
            <a:r>
              <a:rPr lang="zh-CN" altLang="en-US" dirty="0">
                <a:solidFill>
                  <a:srgbClr val="9933FF"/>
                </a:solidFill>
                <a:latin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rgbClr val="9933FF"/>
                </a:solidFill>
                <a:latin typeface="Times New Roman" panose="02020603050405020304" pitchFamily="18" charset="0"/>
              </a:rPr>
              <a:t>78%</a:t>
            </a:r>
          </a:p>
          <a:p>
            <a:pPr lvl="2" indent="0"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E24C05"/>
                </a:solidFill>
                <a:latin typeface="Times New Roman" panose="02020603050405020304" pitchFamily="18" charset="0"/>
              </a:rPr>
              <a:t>对于整数程序来说，重叠次数对性能提高影响不大，简单的“一次不命中下命中”就几乎可以得到所有的好处。</a:t>
            </a:r>
          </a:p>
          <a:p>
            <a:pPr marL="457200" indent="-457200"/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5C52359-9E66-8D68-EB96-B7765A76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3988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974543" y="2076133"/>
            <a:ext cx="10368371" cy="1511300"/>
          </a:xfrm>
        </p:spPr>
        <p:txBody>
          <a:bodyPr>
            <a:normAutofit/>
          </a:bodyPr>
          <a:lstStyle/>
          <a:p>
            <a:pPr marL="457200" indent="457200">
              <a:lnSpc>
                <a:spcPct val="11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</a:rPr>
              <a:t> 命中时间直接影响到处理器的时钟频率。在当今的许多计算机中，往往是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</a:rPr>
              <a:t>Cache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</a:rPr>
              <a:t>的访问时间限制了处理器的时钟频率。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46039" y="53181"/>
            <a:ext cx="6905626" cy="771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2.5  </a:t>
            </a:r>
            <a:r>
              <a:rPr lang="zh-CN" altLang="en-US" sz="3600" b="1" dirty="0"/>
              <a:t>减少命中时间</a:t>
            </a:r>
            <a:endParaRPr lang="zh-CN" altLang="en-US" sz="36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422231-3665-E03C-3E01-3D82CDDD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964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8"/>
          <p:cNvSpPr>
            <a:spLocks noChangeArrowheads="1"/>
          </p:cNvSpPr>
          <p:nvPr/>
        </p:nvSpPr>
        <p:spPr bwMode="auto">
          <a:xfrm>
            <a:off x="784413" y="4527176"/>
            <a:ext cx="10663516" cy="2120151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2400">
                <a:solidFill>
                  <a:srgbClr val="E24C05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q"/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508" name="Rectangle 6"/>
          <p:cNvSpPr>
            <a:spLocks noChangeArrowheads="1"/>
          </p:cNvSpPr>
          <p:nvPr/>
        </p:nvSpPr>
        <p:spPr bwMode="auto">
          <a:xfrm>
            <a:off x="1524001" y="261396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2400">
                <a:solidFill>
                  <a:srgbClr val="E24C05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q"/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509" name="Text Box 1030"/>
          <p:cNvSpPr txBox="1">
            <a:spLocks noChangeArrowheads="1"/>
          </p:cNvSpPr>
          <p:nvPr/>
        </p:nvSpPr>
        <p:spPr bwMode="auto">
          <a:xfrm>
            <a:off x="1266265" y="4656492"/>
            <a:ext cx="96998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2400">
                <a:solidFill>
                  <a:srgbClr val="E24C05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q"/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CPU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时间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＝（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CPU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执行周期数</a:t>
            </a:r>
            <a:r>
              <a:rPr lang="en-US" altLang="zh-CN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访存次数</a:t>
            </a:r>
            <a:r>
              <a:rPr lang="en-US" altLang="zh-CN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×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不命中率</a:t>
            </a:r>
            <a:r>
              <a:rPr lang="en-US" altLang="zh-CN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×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不命中开销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× 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时钟周期时间</a:t>
            </a:r>
          </a:p>
        </p:txBody>
      </p:sp>
      <p:sp>
        <p:nvSpPr>
          <p:cNvPr id="21510" name="Rectangle 1032"/>
          <p:cNvSpPr>
            <a:spLocks noChangeArrowheads="1"/>
          </p:cNvSpPr>
          <p:nvPr/>
        </p:nvSpPr>
        <p:spPr bwMode="auto">
          <a:xfrm>
            <a:off x="1524001" y="2642544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2400">
                <a:solidFill>
                  <a:srgbClr val="E24C05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q"/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21511" name="Object 10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8620477"/>
              </p:ext>
            </p:extLst>
          </p:nvPr>
        </p:nvGraphicFramePr>
        <p:xfrm>
          <a:off x="1295400" y="5221402"/>
          <a:ext cx="9973235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4445000" imgH="393700" progId="Equation.3">
                  <p:embed/>
                </p:oleObj>
              </mc:Choice>
              <mc:Fallback>
                <p:oleObj name="公式" r:id="rId2" imgW="44450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221402"/>
                        <a:ext cx="9973235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2" name="Text Box 1033"/>
          <p:cNvSpPr txBox="1">
            <a:spLocks noChangeArrowheads="1"/>
          </p:cNvSpPr>
          <p:nvPr/>
        </p:nvSpPr>
        <p:spPr bwMode="auto">
          <a:xfrm>
            <a:off x="923364" y="6064065"/>
            <a:ext cx="103452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2400">
                <a:solidFill>
                  <a:srgbClr val="E24C05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q"/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IC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×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en-US" altLang="zh-CN" sz="20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CPI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execution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＋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每条指令的平均访存次数</a:t>
            </a:r>
            <a:r>
              <a:rPr lang="en-US" altLang="zh-CN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×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不命中率</a:t>
            </a:r>
            <a:r>
              <a:rPr lang="en-US" altLang="zh-CN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×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不命中开销）</a:t>
            </a:r>
            <a:r>
              <a:rPr lang="en-US" altLang="zh-CN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× 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时钟周期时间</a:t>
            </a:r>
          </a:p>
        </p:txBody>
      </p:sp>
      <p:sp>
        <p:nvSpPr>
          <p:cNvPr id="2" name="矩形 1"/>
          <p:cNvSpPr/>
          <p:nvPr/>
        </p:nvSpPr>
        <p:spPr>
          <a:xfrm>
            <a:off x="374652" y="1177172"/>
            <a:ext cx="11617506" cy="3283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ts val="336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程序执行时间</a:t>
            </a:r>
          </a:p>
          <a:p>
            <a:pPr marL="457200" indent="-457200" algn="ctr">
              <a:lnSpc>
                <a:spcPct val="150000"/>
              </a:lnSpc>
              <a:buNone/>
              <a:defRPr/>
            </a:pP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CPU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时间＝（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CPU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执行周期数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存储器停顿周期数）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× 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时钟周期时间</a:t>
            </a:r>
          </a:p>
          <a:p>
            <a:pPr marL="457200" indent="-457200">
              <a:lnSpc>
                <a:spcPct val="150000"/>
              </a:lnSpc>
              <a:buNone/>
              <a:defRPr/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其中： </a:t>
            </a:r>
          </a:p>
          <a:p>
            <a:pPr lvl="1" indent="-457200">
              <a:lnSpc>
                <a:spcPts val="3360"/>
              </a:lnSpc>
              <a:spcBef>
                <a:spcPts val="1000"/>
              </a:spcBef>
              <a:defRPr/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存储器停顿时钟周期数＝“读”的次数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×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读不命中率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×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读不命中开销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 indent="-457200" algn="ctr">
              <a:lnSpc>
                <a:spcPts val="3360"/>
              </a:lnSpc>
              <a:spcBef>
                <a:spcPts val="1000"/>
              </a:spcBef>
              <a:defRPr/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            ＋“写”的次数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×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写不命中率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×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写不命中开销</a:t>
            </a:r>
          </a:p>
          <a:p>
            <a:pPr lvl="1" indent="-457200">
              <a:lnSpc>
                <a:spcPts val="3360"/>
              </a:lnSpc>
              <a:spcBef>
                <a:spcPts val="1000"/>
              </a:spcBef>
              <a:defRPr/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存储器停顿时钟周期数＝访存次数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×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不命中率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×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不命中开销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5A2BD8AF-6AC1-BD53-356C-1F3107F0674B}"/>
              </a:ext>
            </a:extLst>
          </p:cNvPr>
          <p:cNvSpPr txBox="1">
            <a:spLocks/>
          </p:cNvSpPr>
          <p:nvPr/>
        </p:nvSpPr>
        <p:spPr>
          <a:xfrm>
            <a:off x="2822666" y="380457"/>
            <a:ext cx="6905626" cy="771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2.2 Cache </a:t>
            </a:r>
            <a:r>
              <a:rPr lang="zh-CN" altLang="en-US" sz="3600" b="1" dirty="0"/>
              <a:t>性能分析与改进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B598D4B-DAE4-1B9D-0639-9E771EA1D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3058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9" name="Rectangle 6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871538" y="1042989"/>
            <a:ext cx="9983696" cy="3652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2400">
                <a:solidFill>
                  <a:srgbClr val="E24C05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q"/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硬件越简单，速度就越快；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应使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Cache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足够小，以便可以与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CPU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一起放在同一块芯片上。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  <a:ea typeface="+mn-ea"/>
              </a:rPr>
              <a:t>某些设计采用了一种折衷方案：</a:t>
            </a:r>
          </a:p>
          <a:p>
            <a:pPr lvl="1">
              <a:buNone/>
            </a:pPr>
            <a:r>
              <a:rPr lang="zh-CN" altLang="en-US" sz="3200" dirty="0">
                <a:latin typeface="宋体" panose="02010600030101010101" pitchFamily="2" charset="-122"/>
              </a:rPr>
              <a:t>  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把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Cache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的标识放在片内，而把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Cache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的数据存储器放在片外。</a:t>
            </a:r>
            <a:endParaRPr lang="en-US" altLang="zh-CN" sz="3200" dirty="0">
              <a:solidFill>
                <a:schemeClr val="tx1"/>
              </a:solidFill>
              <a:latin typeface="+mn-ea"/>
              <a:ea typeface="+mn-ea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  <a:latin typeface="+mn-ea"/>
              <a:ea typeface="+mn-ea"/>
            </a:endParaRPr>
          </a:p>
          <a:p>
            <a:pPr eaLnBrk="1" hangingPunct="1"/>
            <a:endParaRPr lang="en-US" altLang="zh-CN" dirty="0">
              <a:latin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6818" y="117316"/>
            <a:ext cx="6468437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ts val="2800"/>
              </a:lnSpc>
            </a:pPr>
            <a:r>
              <a:rPr lang="zh-CN" altLang="en-US" sz="2800" dirty="0">
                <a:latin typeface="黑体" panose="02010609060101010101" pitchFamily="49" charset="-122"/>
              </a:rPr>
              <a:t>方法一：使用小容量、结构简单的</a:t>
            </a:r>
            <a:r>
              <a:rPr lang="en-US" altLang="zh-CN" sz="2800" dirty="0">
                <a:latin typeface="黑体" panose="02010609060101010101" pitchFamily="49" charset="-122"/>
              </a:rPr>
              <a:t>Cache</a:t>
            </a:r>
          </a:p>
        </p:txBody>
      </p:sp>
      <p:sp>
        <p:nvSpPr>
          <p:cNvPr id="9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971550" y="3448050"/>
            <a:ext cx="7772400" cy="1417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CAF245-05ED-1180-0048-039D8E8C5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7267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6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887413" y="893962"/>
            <a:ext cx="7702550" cy="257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9263" indent="-449263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2400">
                <a:solidFill>
                  <a:srgbClr val="E24C05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900113" indent="-271463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q"/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物理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Cache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  <a:ea typeface="+mn-ea"/>
              </a:rPr>
              <a:t>使用物理地址进行访问的传统</a:t>
            </a:r>
            <a:r>
              <a:rPr lang="en-US" altLang="zh-CN" sz="2200" dirty="0">
                <a:latin typeface="+mn-ea"/>
                <a:ea typeface="+mn-ea"/>
              </a:rPr>
              <a:t>Cache</a:t>
            </a:r>
            <a:r>
              <a:rPr lang="zh-CN" altLang="en-US" sz="2200" dirty="0">
                <a:latin typeface="+mn-ea"/>
                <a:ea typeface="+mn-ea"/>
              </a:rPr>
              <a:t>。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  <a:ea typeface="+mn-ea"/>
              </a:rPr>
              <a:t>标识存储器中存放的是物理地址，进行地址检测也是用物理地址。</a:t>
            </a:r>
            <a:endParaRPr lang="en-US" altLang="zh-CN" sz="2200" dirty="0">
              <a:latin typeface="+mn-ea"/>
              <a:ea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200" kern="0" dirty="0">
                <a:latin typeface="+mn-ea"/>
                <a:ea typeface="+mn-ea"/>
              </a:rPr>
              <a:t>缺点：地址转换和访问</a:t>
            </a:r>
            <a:r>
              <a:rPr lang="en-US" altLang="zh-CN" sz="2200" kern="0" dirty="0">
                <a:latin typeface="+mn-ea"/>
                <a:ea typeface="+mn-ea"/>
              </a:rPr>
              <a:t>Cache</a:t>
            </a:r>
            <a:r>
              <a:rPr lang="zh-CN" altLang="en-US" sz="2200" kern="0" dirty="0">
                <a:latin typeface="+mn-ea"/>
                <a:ea typeface="+mn-ea"/>
              </a:rPr>
              <a:t>串行进行，访问速度很慢。</a:t>
            </a:r>
          </a:p>
          <a:p>
            <a:pPr lvl="1" eaLnBrk="1" hangingPunct="1"/>
            <a:endParaRPr lang="zh-CN" altLang="en-US" dirty="0"/>
          </a:p>
          <a:p>
            <a:pPr lvl="1" eaLnBrk="1" hangingPunct="1"/>
            <a:endParaRPr lang="en-US" altLang="zh-CN" dirty="0">
              <a:solidFill>
                <a:srgbClr val="E24C05"/>
              </a:solidFill>
            </a:endParaRPr>
          </a:p>
        </p:txBody>
      </p:sp>
      <p:sp>
        <p:nvSpPr>
          <p:cNvPr id="10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2322513" y="3789364"/>
            <a:ext cx="8062912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9263" indent="-449263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2400">
                <a:solidFill>
                  <a:srgbClr val="E24C05"/>
                </a:solidFill>
                <a:latin typeface="+mn-lt"/>
                <a:ea typeface="+mn-ea"/>
                <a:cs typeface="+mn-cs"/>
              </a:defRPr>
            </a:lvl1pPr>
            <a:lvl2pPr marL="900113" indent="-271463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714500" indent="-4572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q"/>
              <a:defRPr kumimoji="1" sz="2000" b="1">
                <a:solidFill>
                  <a:srgbClr val="000000"/>
                </a:solidFill>
                <a:latin typeface="+mn-lt"/>
                <a:ea typeface="宋体" pitchFamily="2" charset="-122"/>
              </a:defRPr>
            </a:lvl3pPr>
            <a:lvl4pPr marL="2274888" indent="-3810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835275" indent="-3810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3292475" indent="-3810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749675" indent="-3810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4206875" indent="-3810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4664075" indent="-3810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lvl="1" eaLnBrk="1" hangingPunct="1">
              <a:defRPr/>
            </a:pPr>
            <a:endParaRPr lang="zh-CN" altLang="en-US" kern="0" dirty="0">
              <a:latin typeface="Times New Roman" panose="02020603050405020304" pitchFamily="18" charset="0"/>
            </a:endParaRPr>
          </a:p>
        </p:txBody>
      </p:sp>
      <p:graphicFrame>
        <p:nvGraphicFramePr>
          <p:cNvPr id="7987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8234078"/>
              </p:ext>
            </p:extLst>
          </p:nvPr>
        </p:nvGraphicFramePr>
        <p:xfrm>
          <a:off x="1289051" y="3871914"/>
          <a:ext cx="6551613" cy="145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2" imgW="3557016" imgH="792480" progId="Word.Picture.8">
                  <p:embed/>
                </p:oleObj>
              </mc:Choice>
              <mc:Fallback>
                <p:oleObj name="图片" r:id="rId2" imgW="3557016" imgH="79248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9051" y="3871914"/>
                        <a:ext cx="6551613" cy="145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9" name="Text Box 7"/>
          <p:cNvSpPr txBox="1">
            <a:spLocks noChangeArrowheads="1"/>
          </p:cNvSpPr>
          <p:nvPr/>
        </p:nvSpPr>
        <p:spPr bwMode="auto">
          <a:xfrm>
            <a:off x="3406775" y="5411789"/>
            <a:ext cx="2663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2400">
                <a:solidFill>
                  <a:srgbClr val="E24C05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q"/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物理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Cache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存储系统 </a:t>
            </a:r>
          </a:p>
        </p:txBody>
      </p:sp>
      <p:sp>
        <p:nvSpPr>
          <p:cNvPr id="9" name="矩形 8"/>
          <p:cNvSpPr/>
          <p:nvPr/>
        </p:nvSpPr>
        <p:spPr>
          <a:xfrm>
            <a:off x="166818" y="117316"/>
            <a:ext cx="3236784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ts val="2800"/>
              </a:lnSpc>
            </a:pPr>
            <a:r>
              <a:rPr lang="zh-CN" altLang="en-US" sz="2800" dirty="0">
                <a:latin typeface="黑体" panose="02010609060101010101" pitchFamily="49" charset="-122"/>
              </a:rPr>
              <a:t>方法二：虚拟</a:t>
            </a:r>
            <a:r>
              <a:rPr lang="en-US" altLang="zh-CN" sz="2800" dirty="0">
                <a:latin typeface="黑体" panose="02010609060101010101" pitchFamily="49" charset="-122"/>
              </a:rPr>
              <a:t>Cache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CF6392-C3FD-2F86-F240-447400E88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84CBD4-42EE-4CCD-9A2F-AD3DCAE5439A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0157665"/>
      </p:ext>
    </p:extLst>
  </p:cSld>
  <p:clrMapOvr>
    <a:masterClrMapping/>
  </p:clrMapOvr>
  <p:transition>
    <p:pull dir="rd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666751" y="438150"/>
            <a:ext cx="7847013" cy="4730750"/>
          </a:xfrm>
        </p:spPr>
        <p:txBody>
          <a:bodyPr/>
          <a:lstStyle/>
          <a:p>
            <a:pPr marL="449263" indent="-449263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zh-CN" altLang="en-US" sz="2400" dirty="0">
                <a:latin typeface="+mn-ea"/>
              </a:rPr>
              <a:t>虚拟</a:t>
            </a:r>
            <a:r>
              <a:rPr kumimoji="1" lang="en-US" altLang="zh-CN" sz="2400" dirty="0">
                <a:latin typeface="+mn-ea"/>
              </a:rPr>
              <a:t>Cache</a:t>
            </a:r>
          </a:p>
          <a:p>
            <a:pPr marL="900113" lvl="1" indent="-271463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90000"/>
            </a:pPr>
            <a:r>
              <a:rPr kumimoji="1" lang="zh-CN" altLang="en-US" sz="2200" dirty="0">
                <a:latin typeface="+mn-ea"/>
              </a:rPr>
              <a:t>可以直接用虚拟地址进行访问的</a:t>
            </a:r>
            <a:r>
              <a:rPr kumimoji="1" lang="en-US" altLang="zh-CN" sz="2200" dirty="0">
                <a:latin typeface="+mn-ea"/>
              </a:rPr>
              <a:t>Cache</a:t>
            </a:r>
            <a:r>
              <a:rPr kumimoji="1" lang="zh-CN" altLang="en-US" sz="2200" dirty="0">
                <a:latin typeface="+mn-ea"/>
              </a:rPr>
              <a:t>。标识存储器中存放的是虚拟地址，进行地址检测用的也是虚拟地址。 </a:t>
            </a:r>
          </a:p>
          <a:p>
            <a:pPr marL="900113" lvl="1" indent="-271463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90000"/>
            </a:pPr>
            <a:r>
              <a:rPr kumimoji="1" lang="zh-CN" altLang="en-US" sz="2200" dirty="0">
                <a:latin typeface="+mn-ea"/>
              </a:rPr>
              <a:t>优点：在命中时不需要地址转换，省去了地址转换的时间。即使不命中，地址转换和访问</a:t>
            </a:r>
            <a:r>
              <a:rPr kumimoji="1" lang="en-US" altLang="zh-CN" sz="2200" dirty="0">
                <a:latin typeface="+mn-ea"/>
              </a:rPr>
              <a:t>Cache</a:t>
            </a:r>
            <a:r>
              <a:rPr kumimoji="1" lang="zh-CN" altLang="en-US" sz="2200" dirty="0">
                <a:latin typeface="+mn-ea"/>
              </a:rPr>
              <a:t>也是并行进行的，其速度比物理</a:t>
            </a:r>
            <a:r>
              <a:rPr kumimoji="1" lang="en-US" altLang="zh-CN" sz="2200" dirty="0">
                <a:latin typeface="+mn-ea"/>
              </a:rPr>
              <a:t>Cache</a:t>
            </a:r>
            <a:r>
              <a:rPr kumimoji="1" lang="zh-CN" altLang="en-US" sz="2200" dirty="0">
                <a:latin typeface="+mn-ea"/>
              </a:rPr>
              <a:t>快很多。 </a:t>
            </a:r>
          </a:p>
        </p:txBody>
      </p:sp>
      <p:graphicFrame>
        <p:nvGraphicFramePr>
          <p:cNvPr id="80900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61811420"/>
              </p:ext>
            </p:extLst>
          </p:nvPr>
        </p:nvGraphicFramePr>
        <p:xfrm>
          <a:off x="2214563" y="3644900"/>
          <a:ext cx="4751387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2" imgW="2956560" imgH="947928" progId="Word.Picture.8">
                  <p:embed/>
                </p:oleObj>
              </mc:Choice>
              <mc:Fallback>
                <p:oleObj name="图片" r:id="rId2" imgW="2956560" imgH="947928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63" y="3644900"/>
                        <a:ext cx="4751387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7A5CD39-15DE-74A8-CE64-6E0DBF54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84CBD4-42EE-4CCD-9A2F-AD3DCAE5439A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0967813"/>
      </p:ext>
    </p:extLst>
  </p:cSld>
  <p:clrMapOvr>
    <a:masterClrMapping/>
  </p:clrMapOvr>
  <p:transition>
    <p:pull dir="rd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76250" y="311149"/>
            <a:ext cx="10515600" cy="6270625"/>
          </a:xfrm>
        </p:spPr>
        <p:txBody>
          <a:bodyPr>
            <a:normAutofit/>
          </a:bodyPr>
          <a:lstStyle/>
          <a:p>
            <a:pPr marL="449263" indent="-449263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zh-CN" altLang="en-US" sz="2400" dirty="0">
                <a:latin typeface="+mn-ea"/>
              </a:rPr>
              <a:t>并非都采用虚拟</a:t>
            </a:r>
            <a:r>
              <a:rPr kumimoji="1" lang="en-US" altLang="zh-CN" sz="2400" dirty="0">
                <a:latin typeface="+mn-ea"/>
              </a:rPr>
              <a:t>Cache(</a:t>
            </a:r>
            <a:r>
              <a:rPr kumimoji="1" lang="zh-CN" altLang="en-US" sz="2400" dirty="0">
                <a:latin typeface="+mn-ea"/>
              </a:rPr>
              <a:t>为什么</a:t>
            </a:r>
            <a:r>
              <a:rPr kumimoji="1" lang="en-US" altLang="zh-CN" sz="2400" dirty="0">
                <a:latin typeface="+mn-ea"/>
              </a:rPr>
              <a:t>?)</a:t>
            </a:r>
          </a:p>
          <a:p>
            <a:pPr marL="809625" lvl="1" indent="-180975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虚拟</a:t>
            </a:r>
            <a:r>
              <a:rPr lang="en-US" altLang="zh-CN" sz="2000" dirty="0">
                <a:latin typeface="+mn-ea"/>
              </a:rPr>
              <a:t>Cache</a:t>
            </a:r>
            <a:r>
              <a:rPr lang="zh-CN" altLang="en-US" sz="2000" dirty="0">
                <a:latin typeface="+mn-ea"/>
              </a:rPr>
              <a:t>的清空问题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解决方法：在地址标识中增加</a:t>
            </a:r>
            <a:r>
              <a:rPr lang="en-US" altLang="zh-CN" dirty="0">
                <a:latin typeface="+mn-ea"/>
              </a:rPr>
              <a:t>PID</a:t>
            </a:r>
            <a:r>
              <a:rPr lang="zh-CN" altLang="en-US" dirty="0">
                <a:latin typeface="+mn-ea"/>
              </a:rPr>
              <a:t>字段</a:t>
            </a: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+mn-ea"/>
              </a:rPr>
              <a:t>                         </a:t>
            </a:r>
            <a:r>
              <a:rPr lang="en-US" altLang="zh-CN" dirty="0">
                <a:latin typeface="+mn-ea"/>
              </a:rPr>
              <a:t>(</a:t>
            </a:r>
            <a:r>
              <a:rPr lang="zh-CN" altLang="en-US" dirty="0">
                <a:latin typeface="+mn-ea"/>
              </a:rPr>
              <a:t>进程标识符</a:t>
            </a:r>
            <a:r>
              <a:rPr lang="en-US" altLang="zh-CN" dirty="0">
                <a:latin typeface="+mn-ea"/>
              </a:rPr>
              <a:t>)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FFFF66"/>
                </a:solidFill>
                <a:latin typeface="+mn-ea"/>
                <a:hlinkClick r:id="rId2" action="ppaction://hlinkfile"/>
              </a:rPr>
              <a:t>三种情况下不命中率的比较</a:t>
            </a:r>
            <a:endParaRPr lang="zh-CN" altLang="en-US" dirty="0">
              <a:latin typeface="+mn-ea"/>
            </a:endParaRPr>
          </a:p>
          <a:p>
            <a:pPr lvl="3"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单进程，</a:t>
            </a:r>
            <a:r>
              <a:rPr lang="en-US" altLang="zh-CN" sz="2000" dirty="0">
                <a:latin typeface="+mn-ea"/>
              </a:rPr>
              <a:t>PIDs</a:t>
            </a:r>
            <a:r>
              <a:rPr lang="zh-CN" altLang="en-US" sz="2000" dirty="0">
                <a:latin typeface="+mn-ea"/>
              </a:rPr>
              <a:t>，清空</a:t>
            </a:r>
          </a:p>
          <a:p>
            <a:pPr lvl="3" eaLnBrk="1" hangingPunct="1"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PIDs</a:t>
            </a:r>
            <a:r>
              <a:rPr lang="zh-CN" altLang="en-US" sz="2000" dirty="0">
                <a:latin typeface="+mn-ea"/>
              </a:rPr>
              <a:t>与单进程相比：</a:t>
            </a:r>
            <a:r>
              <a:rPr lang="zh-CN" altLang="en-US" sz="2000" dirty="0">
                <a:solidFill>
                  <a:srgbClr val="9933FF"/>
                </a:solidFill>
                <a:latin typeface="+mn-ea"/>
              </a:rPr>
              <a:t>＋</a:t>
            </a:r>
            <a:r>
              <a:rPr lang="en-US" altLang="zh-CN" sz="2000" dirty="0">
                <a:solidFill>
                  <a:srgbClr val="9933FF"/>
                </a:solidFill>
                <a:latin typeface="+mn-ea"/>
              </a:rPr>
              <a:t>0.3</a:t>
            </a:r>
            <a:r>
              <a:rPr lang="zh-CN" altLang="en-US" sz="2000" dirty="0">
                <a:solidFill>
                  <a:srgbClr val="9933FF"/>
                </a:solidFill>
                <a:latin typeface="+mn-ea"/>
              </a:rPr>
              <a:t>％～＋</a:t>
            </a:r>
            <a:r>
              <a:rPr lang="en-US" altLang="zh-CN" sz="2000" dirty="0">
                <a:solidFill>
                  <a:srgbClr val="9933FF"/>
                </a:solidFill>
                <a:latin typeface="+mn-ea"/>
              </a:rPr>
              <a:t>0.6</a:t>
            </a:r>
            <a:r>
              <a:rPr lang="zh-CN" altLang="en-US" sz="2000" dirty="0">
                <a:solidFill>
                  <a:srgbClr val="9933FF"/>
                </a:solidFill>
                <a:latin typeface="+mn-ea"/>
              </a:rPr>
              <a:t>％</a:t>
            </a:r>
          </a:p>
          <a:p>
            <a:pPr lvl="3" eaLnBrk="1" hangingPunct="1"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PIDs</a:t>
            </a:r>
            <a:r>
              <a:rPr lang="zh-CN" altLang="en-US" sz="2000" dirty="0">
                <a:latin typeface="+mn-ea"/>
              </a:rPr>
              <a:t>与清空相比：  </a:t>
            </a:r>
            <a:r>
              <a:rPr lang="zh-CN" altLang="en-US" sz="2000" dirty="0">
                <a:solidFill>
                  <a:srgbClr val="9933FF"/>
                </a:solidFill>
                <a:latin typeface="+mn-ea"/>
              </a:rPr>
              <a:t>－</a:t>
            </a:r>
            <a:r>
              <a:rPr lang="en-US" altLang="zh-CN" sz="2000" dirty="0">
                <a:solidFill>
                  <a:srgbClr val="9933FF"/>
                </a:solidFill>
                <a:latin typeface="+mn-ea"/>
              </a:rPr>
              <a:t>0.6</a:t>
            </a:r>
            <a:r>
              <a:rPr lang="zh-CN" altLang="en-US" sz="2000" dirty="0">
                <a:solidFill>
                  <a:srgbClr val="9933FF"/>
                </a:solidFill>
                <a:latin typeface="+mn-ea"/>
              </a:rPr>
              <a:t>％～－</a:t>
            </a:r>
            <a:r>
              <a:rPr lang="en-US" altLang="zh-CN" sz="2000" dirty="0">
                <a:solidFill>
                  <a:srgbClr val="9933FF"/>
                </a:solidFill>
                <a:latin typeface="+mn-ea"/>
              </a:rPr>
              <a:t>4.3%</a:t>
            </a:r>
          </a:p>
          <a:p>
            <a:pPr marL="809625" lvl="1" indent="-180975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同义和别名</a:t>
            </a: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D60093"/>
                </a:solidFill>
                <a:latin typeface="+mn-ea"/>
              </a:rPr>
              <a:t>解决方法：</a:t>
            </a:r>
            <a:r>
              <a:rPr lang="zh-CN" altLang="en-US" dirty="0">
                <a:latin typeface="+mn-ea"/>
              </a:rPr>
              <a:t>反别名法、页着色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B823AE0-2E35-87FD-252C-51FCC6888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5188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7" name="Picture 4" descr="5-17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5914" y="1066801"/>
            <a:ext cx="8569325" cy="4049713"/>
          </a:xfrm>
          <a:noFill/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EF477F6-27CF-40A5-31C0-DFB97E62C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8405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963614" y="330201"/>
            <a:ext cx="8134350" cy="4457700"/>
          </a:xfrm>
        </p:spPr>
        <p:txBody>
          <a:bodyPr/>
          <a:lstStyle/>
          <a:p>
            <a:pPr marL="266700" indent="-266700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zh-CN" altLang="en-US" sz="2400" dirty="0">
                <a:latin typeface="+mn-ea"/>
              </a:rPr>
              <a:t>虚拟索引＋物理标识</a:t>
            </a:r>
          </a:p>
          <a:p>
            <a:pPr marL="895350" lvl="1" indent="-266700">
              <a:lnSpc>
                <a:spcPct val="110000"/>
              </a:lnSpc>
            </a:pPr>
            <a:r>
              <a:rPr lang="zh-CN" altLang="en-US" sz="2000" dirty="0">
                <a:solidFill>
                  <a:srgbClr val="D60093"/>
                </a:solidFill>
                <a:latin typeface="+mn-ea"/>
              </a:rPr>
              <a:t>优点：</a:t>
            </a:r>
            <a:r>
              <a:rPr lang="zh-CN" altLang="en-US" sz="2000" dirty="0">
                <a:latin typeface="+mn-ea"/>
              </a:rPr>
              <a:t>兼得虚拟</a:t>
            </a:r>
            <a:r>
              <a:rPr lang="en-US" altLang="zh-CN" sz="2000" dirty="0">
                <a:latin typeface="+mn-ea"/>
              </a:rPr>
              <a:t>Cache</a:t>
            </a:r>
            <a:r>
              <a:rPr lang="zh-CN" altLang="en-US" sz="2000" dirty="0">
                <a:latin typeface="+mn-ea"/>
              </a:rPr>
              <a:t>和物理</a:t>
            </a:r>
            <a:r>
              <a:rPr lang="en-US" altLang="zh-CN" sz="2000" dirty="0">
                <a:latin typeface="+mn-ea"/>
              </a:rPr>
              <a:t>Cache</a:t>
            </a:r>
            <a:r>
              <a:rPr lang="zh-CN" altLang="en-US" sz="2000" dirty="0">
                <a:latin typeface="+mn-ea"/>
              </a:rPr>
              <a:t>的好处</a:t>
            </a:r>
          </a:p>
          <a:p>
            <a:pPr marL="895350" lvl="1" indent="-266700">
              <a:lnSpc>
                <a:spcPct val="110000"/>
              </a:lnSpc>
            </a:pPr>
            <a:r>
              <a:rPr lang="zh-CN" altLang="en-US" sz="2000" dirty="0">
                <a:solidFill>
                  <a:srgbClr val="D60093"/>
                </a:solidFill>
                <a:latin typeface="+mn-ea"/>
              </a:rPr>
              <a:t>局限性：</a:t>
            </a:r>
            <a:r>
              <a:rPr lang="en-US" altLang="zh-CN" sz="2000" dirty="0">
                <a:latin typeface="+mn-ea"/>
              </a:rPr>
              <a:t>Cache</a:t>
            </a:r>
            <a:r>
              <a:rPr lang="zh-CN" altLang="en-US" sz="2000" dirty="0">
                <a:latin typeface="+mn-ea"/>
              </a:rPr>
              <a:t>容量受到限制</a:t>
            </a:r>
          </a:p>
          <a:p>
            <a:pPr lvl="2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+mn-ea"/>
              </a:rPr>
              <a:t>              </a:t>
            </a:r>
            <a:r>
              <a:rPr lang="en-US" altLang="zh-CN" dirty="0">
                <a:latin typeface="+mn-ea"/>
              </a:rPr>
              <a:t>(</a:t>
            </a:r>
            <a:r>
              <a:rPr lang="zh-CN" altLang="en-US" dirty="0">
                <a:latin typeface="+mn-ea"/>
              </a:rPr>
              <a:t>页内位移</a:t>
            </a:r>
            <a:r>
              <a:rPr lang="en-US" altLang="zh-CN" dirty="0">
                <a:latin typeface="+mn-ea"/>
              </a:rPr>
              <a:t>)</a:t>
            </a:r>
          </a:p>
          <a:p>
            <a:pPr lvl="2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+mn-ea"/>
              </a:rPr>
              <a:t>   Cache</a:t>
            </a:r>
            <a:r>
              <a:rPr lang="zh-CN" altLang="en-US" dirty="0">
                <a:latin typeface="+mn-ea"/>
              </a:rPr>
              <a:t>容量≤页大小</a:t>
            </a:r>
            <a:r>
              <a:rPr lang="en-US" altLang="zh-CN" dirty="0">
                <a:latin typeface="+mn-ea"/>
              </a:rPr>
              <a:t>×</a:t>
            </a:r>
            <a:r>
              <a:rPr lang="zh-CN" altLang="en-US" dirty="0">
                <a:latin typeface="+mn-ea"/>
              </a:rPr>
              <a:t>相联度</a:t>
            </a:r>
          </a:p>
          <a:p>
            <a:pPr marL="266700" indent="-266700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zh-CN" altLang="en-US" sz="2400" dirty="0">
                <a:latin typeface="+mn-ea"/>
              </a:rPr>
              <a:t>举例：</a:t>
            </a:r>
            <a:r>
              <a:rPr kumimoji="1" lang="en-US" altLang="zh-CN" sz="2400" dirty="0">
                <a:latin typeface="+mn-ea"/>
              </a:rPr>
              <a:t>IBM3033</a:t>
            </a:r>
            <a:r>
              <a:rPr kumimoji="1" lang="zh-CN" altLang="en-US" sz="2400" dirty="0">
                <a:latin typeface="+mn-ea"/>
              </a:rPr>
              <a:t>的</a:t>
            </a:r>
            <a:r>
              <a:rPr kumimoji="1" lang="en-US" altLang="zh-CN" sz="2400" dirty="0">
                <a:latin typeface="+mn-ea"/>
              </a:rPr>
              <a:t>Cache</a:t>
            </a:r>
          </a:p>
          <a:p>
            <a:pPr marL="895350" lvl="1" indent="-266700">
              <a:lnSpc>
                <a:spcPct val="110000"/>
              </a:lnSpc>
            </a:pPr>
            <a:r>
              <a:rPr lang="zh-CN" altLang="en-US" sz="2000" dirty="0">
                <a:latin typeface="+mn-ea"/>
              </a:rPr>
              <a:t>页大小＝</a:t>
            </a:r>
            <a:r>
              <a:rPr lang="en-US" altLang="zh-CN" sz="2000" dirty="0">
                <a:latin typeface="+mn-ea"/>
              </a:rPr>
              <a:t>4KB     </a:t>
            </a:r>
            <a:r>
              <a:rPr lang="zh-CN" altLang="en-US" sz="2000" dirty="0">
                <a:latin typeface="+mn-ea"/>
              </a:rPr>
              <a:t>相联度＝</a:t>
            </a:r>
            <a:r>
              <a:rPr lang="en-US" altLang="zh-CN" sz="2000" dirty="0">
                <a:latin typeface="+mn-ea"/>
              </a:rPr>
              <a:t>16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1652588" y="4152900"/>
            <a:ext cx="2667000" cy="762000"/>
          </a:xfrm>
          <a:prstGeom prst="rect">
            <a:avLst/>
          </a:prstGeom>
          <a:solidFill>
            <a:srgbClr val="FCFDC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2400">
                <a:solidFill>
                  <a:srgbClr val="E24C05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q"/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4319588" y="4152900"/>
            <a:ext cx="2667000" cy="762000"/>
          </a:xfrm>
          <a:prstGeom prst="rect">
            <a:avLst/>
          </a:prstGeom>
          <a:solidFill>
            <a:srgbClr val="FCFDC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2400">
                <a:solidFill>
                  <a:srgbClr val="E24C05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q"/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3974" name="Line 6"/>
          <p:cNvSpPr>
            <a:spLocks noChangeShapeType="1"/>
          </p:cNvSpPr>
          <p:nvPr/>
        </p:nvSpPr>
        <p:spPr bwMode="auto">
          <a:xfrm>
            <a:off x="5826125" y="45339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975" name="Text Box 7"/>
          <p:cNvSpPr txBox="1">
            <a:spLocks noChangeArrowheads="1"/>
          </p:cNvSpPr>
          <p:nvPr/>
        </p:nvSpPr>
        <p:spPr bwMode="auto">
          <a:xfrm>
            <a:off x="2279650" y="4216401"/>
            <a:ext cx="1676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2400">
                <a:solidFill>
                  <a:srgbClr val="E24C05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q"/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页地址</a:t>
            </a:r>
            <a:b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地址标识</a:t>
            </a:r>
          </a:p>
        </p:txBody>
      </p:sp>
      <p:sp>
        <p:nvSpPr>
          <p:cNvPr id="83976" name="Text Box 8"/>
          <p:cNvSpPr txBox="1">
            <a:spLocks noChangeArrowheads="1"/>
          </p:cNvSpPr>
          <p:nvPr/>
        </p:nvSpPr>
        <p:spPr bwMode="auto">
          <a:xfrm>
            <a:off x="4987926" y="4221163"/>
            <a:ext cx="16287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2400">
                <a:solidFill>
                  <a:srgbClr val="E24C05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q"/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页内位移</a:t>
            </a:r>
          </a:p>
        </p:txBody>
      </p:sp>
      <p:sp>
        <p:nvSpPr>
          <p:cNvPr id="83977" name="Text Box 9"/>
          <p:cNvSpPr txBox="1">
            <a:spLocks noChangeArrowheads="1"/>
          </p:cNvSpPr>
          <p:nvPr/>
        </p:nvSpPr>
        <p:spPr bwMode="auto">
          <a:xfrm>
            <a:off x="4606925" y="4551363"/>
            <a:ext cx="1066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2400">
                <a:solidFill>
                  <a:srgbClr val="E24C05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q"/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索  引</a:t>
            </a:r>
          </a:p>
        </p:txBody>
      </p:sp>
      <p:sp>
        <p:nvSpPr>
          <p:cNvPr id="83978" name="Text Box 10"/>
          <p:cNvSpPr txBox="1">
            <a:spLocks noChangeArrowheads="1"/>
          </p:cNvSpPr>
          <p:nvPr/>
        </p:nvSpPr>
        <p:spPr bwMode="auto">
          <a:xfrm>
            <a:off x="5826125" y="4584700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2400">
                <a:solidFill>
                  <a:srgbClr val="E24C05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q"/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块内位移</a:t>
            </a:r>
          </a:p>
        </p:txBody>
      </p:sp>
      <p:sp>
        <p:nvSpPr>
          <p:cNvPr id="83979" name="Text Box 11"/>
          <p:cNvSpPr txBox="1">
            <a:spLocks noChangeArrowheads="1"/>
          </p:cNvSpPr>
          <p:nvPr/>
        </p:nvSpPr>
        <p:spPr bwMode="auto">
          <a:xfrm>
            <a:off x="1585913" y="3876675"/>
            <a:ext cx="6858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2400">
                <a:solidFill>
                  <a:srgbClr val="E24C05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q"/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31</a:t>
            </a:r>
          </a:p>
        </p:txBody>
      </p:sp>
      <p:sp>
        <p:nvSpPr>
          <p:cNvPr id="83980" name="Text Box 12"/>
          <p:cNvSpPr txBox="1">
            <a:spLocks noChangeArrowheads="1"/>
          </p:cNvSpPr>
          <p:nvPr/>
        </p:nvSpPr>
        <p:spPr bwMode="auto">
          <a:xfrm>
            <a:off x="3797300" y="3865563"/>
            <a:ext cx="12954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2400">
                <a:solidFill>
                  <a:srgbClr val="E24C05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q"/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12  11</a:t>
            </a:r>
          </a:p>
        </p:txBody>
      </p:sp>
      <p:sp>
        <p:nvSpPr>
          <p:cNvPr id="83981" name="Text Box 13"/>
          <p:cNvSpPr txBox="1">
            <a:spLocks noChangeArrowheads="1"/>
          </p:cNvSpPr>
          <p:nvPr/>
        </p:nvSpPr>
        <p:spPr bwMode="auto">
          <a:xfrm>
            <a:off x="6678614" y="3865563"/>
            <a:ext cx="4667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2400">
                <a:solidFill>
                  <a:srgbClr val="E24C05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q"/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             </a:t>
            </a:r>
          </a:p>
        </p:txBody>
      </p:sp>
      <p:sp>
        <p:nvSpPr>
          <p:cNvPr id="3" name="矩形 2"/>
          <p:cNvSpPr/>
          <p:nvPr/>
        </p:nvSpPr>
        <p:spPr>
          <a:xfrm>
            <a:off x="2171594" y="5136119"/>
            <a:ext cx="38972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85850" lvl="1" indent="-457200">
              <a:defRPr/>
            </a:pPr>
            <a:r>
              <a:rPr lang="en-US" altLang="zh-CN" sz="2000" kern="0" dirty="0">
                <a:latin typeface="黑体" panose="02010609060101010101" pitchFamily="49" charset="-122"/>
              </a:rPr>
              <a:t>Cache</a:t>
            </a:r>
            <a:r>
              <a:rPr lang="zh-CN" altLang="en-US" sz="2000" kern="0" dirty="0">
                <a:latin typeface="黑体" panose="02010609060101010101" pitchFamily="49" charset="-122"/>
              </a:rPr>
              <a:t>容量＝</a:t>
            </a:r>
            <a:r>
              <a:rPr lang="en-US" altLang="zh-CN" sz="2000" kern="0" dirty="0">
                <a:latin typeface="黑体" panose="02010609060101010101" pitchFamily="49" charset="-122"/>
              </a:rPr>
              <a:t>16×4KB</a:t>
            </a:r>
            <a:r>
              <a:rPr lang="zh-CN" altLang="en-US" sz="2000" kern="0" dirty="0">
                <a:latin typeface="黑体" panose="02010609060101010101" pitchFamily="49" charset="-122"/>
              </a:rPr>
              <a:t>＝</a:t>
            </a:r>
            <a:r>
              <a:rPr lang="en-US" altLang="zh-CN" sz="2000" kern="0" dirty="0">
                <a:latin typeface="黑体" panose="02010609060101010101" pitchFamily="49" charset="-122"/>
              </a:rPr>
              <a:t>64KB</a:t>
            </a:r>
          </a:p>
        </p:txBody>
      </p:sp>
      <p:sp>
        <p:nvSpPr>
          <p:cNvPr id="1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963614" y="5779672"/>
            <a:ext cx="777240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9263" indent="-449263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2400">
                <a:solidFill>
                  <a:srgbClr val="E24C05"/>
                </a:solidFill>
                <a:latin typeface="+mn-lt"/>
                <a:ea typeface="+mn-ea"/>
                <a:cs typeface="+mn-cs"/>
              </a:defRPr>
            </a:lvl1pPr>
            <a:lvl2pPr marL="900113" indent="-271463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714500" indent="-4572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q"/>
              <a:defRPr kumimoji="1" sz="2000" b="1">
                <a:solidFill>
                  <a:srgbClr val="000000"/>
                </a:solidFill>
                <a:latin typeface="+mn-lt"/>
                <a:ea typeface="宋体" pitchFamily="2" charset="-122"/>
              </a:defRPr>
            </a:lvl3pPr>
            <a:lvl4pPr marL="2274888" indent="-3810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835275" indent="-3810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3292475" indent="-3810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749675" indent="-3810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4206875" indent="-3810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4664075" indent="-3810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266700" indent="-2667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另一种方法：硬件散列变换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3223CB-20DB-9BE5-E919-15090DEB9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943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6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1160463" y="906462"/>
            <a:ext cx="7772400" cy="433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2400">
                <a:solidFill>
                  <a:srgbClr val="E24C05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1085850" indent="-4572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714500" indent="-4572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q"/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6700" indent="-266700" fontAlgn="base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对第一级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Cache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的访问按流水方式组织</a:t>
            </a:r>
          </a:p>
          <a:p>
            <a:pPr marL="266700" indent="-266700" fontAlgn="base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访问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Cache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需要多个时钟周期才可以完成</a:t>
            </a:r>
          </a:p>
          <a:p>
            <a:pPr marL="266700" lvl="1" indent="-266700" fontAlgn="base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+mn-ea"/>
                <a:ea typeface="+mn-ea"/>
              </a:rPr>
              <a:t>例如</a:t>
            </a:r>
          </a:p>
          <a:p>
            <a:pPr marL="1143000" lvl="2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Pentium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访问指令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Cache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需要一个时钟周期</a:t>
            </a:r>
          </a:p>
          <a:p>
            <a:pPr marL="1143000" lvl="2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Pentium Pro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到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Pentium Ⅲ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需要两个时钟周期</a:t>
            </a:r>
          </a:p>
          <a:p>
            <a:pPr marL="1143000" lvl="2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Pentium 4 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则需要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个时钟周期</a:t>
            </a:r>
          </a:p>
        </p:txBody>
      </p:sp>
      <p:sp>
        <p:nvSpPr>
          <p:cNvPr id="6" name="矩形 5"/>
          <p:cNvSpPr/>
          <p:nvPr/>
        </p:nvSpPr>
        <p:spPr>
          <a:xfrm>
            <a:off x="166818" y="117316"/>
            <a:ext cx="4314001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ts val="2800"/>
              </a:lnSpc>
            </a:pPr>
            <a:r>
              <a:rPr lang="zh-CN" altLang="en-US" sz="2800" dirty="0">
                <a:latin typeface="黑体" panose="02010609060101010101" pitchFamily="49" charset="-122"/>
              </a:rPr>
              <a:t>方法三：</a:t>
            </a:r>
            <a:r>
              <a:rPr lang="en-US" altLang="zh-CN" sz="2800" dirty="0">
                <a:latin typeface="黑体" panose="02010609060101010101" pitchFamily="49" charset="-122"/>
              </a:rPr>
              <a:t>Cache</a:t>
            </a:r>
            <a:r>
              <a:rPr lang="zh-CN" altLang="en-US" sz="2800" dirty="0">
                <a:latin typeface="黑体" panose="02010609060101010101" pitchFamily="49" charset="-122"/>
              </a:rPr>
              <a:t>访问流水化</a:t>
            </a:r>
            <a:endParaRPr lang="en-US" altLang="zh-CN" sz="2800" dirty="0">
              <a:latin typeface="黑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193D18-16C0-A698-7617-D3FFF8B1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5949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39764" y="650876"/>
            <a:ext cx="10990533" cy="5988049"/>
          </a:xfrm>
        </p:spPr>
        <p:txBody>
          <a:bodyPr>
            <a:normAutofit/>
          </a:bodyPr>
          <a:lstStyle/>
          <a:p>
            <a:pPr marL="266700" indent="-266700" fontAlgn="base">
              <a:lnSpc>
                <a:spcPts val="3200"/>
              </a:lnSpc>
              <a:spcBef>
                <a:spcPts val="0"/>
              </a:spcBef>
              <a:buClr>
                <a:schemeClr val="tx1"/>
              </a:buClr>
              <a:defRPr/>
            </a:pPr>
            <a:r>
              <a:rPr kumimoji="1" lang="zh-CN" altLang="sv-SE" sz="2400" dirty="0">
                <a:latin typeface="+mn-ea"/>
              </a:rPr>
              <a:t>开发指令级并行性所遇到的一个挑战是：</a:t>
            </a:r>
          </a:p>
          <a:p>
            <a:pPr marL="266700" lvl="1" indent="628650">
              <a:lnSpc>
                <a:spcPts val="3200"/>
              </a:lnSpc>
              <a:spcBef>
                <a:spcPts val="0"/>
              </a:spcBef>
              <a:buNone/>
            </a:pPr>
            <a:r>
              <a:rPr lang="zh-CN" altLang="sv-SE" sz="2200" dirty="0">
                <a:latin typeface="+mn-ea"/>
              </a:rPr>
              <a:t>当要每个时钟周期流出超过</a:t>
            </a:r>
            <a:r>
              <a:rPr lang="sv-SE" altLang="zh-CN" sz="2200" dirty="0">
                <a:latin typeface="+mn-ea"/>
              </a:rPr>
              <a:t>4</a:t>
            </a:r>
            <a:r>
              <a:rPr lang="zh-CN" altLang="sv-SE" sz="2200" dirty="0">
                <a:latin typeface="+mn-ea"/>
              </a:rPr>
              <a:t>条指令时，要提供足够多条彼此互不相关的指令是很困难的。</a:t>
            </a:r>
            <a:endParaRPr lang="en-US" altLang="zh-CN" sz="2200" dirty="0">
              <a:latin typeface="+mn-ea"/>
            </a:endParaRPr>
          </a:p>
          <a:p>
            <a:pPr marL="266700" lvl="1" indent="628650">
              <a:lnSpc>
                <a:spcPts val="3200"/>
              </a:lnSpc>
              <a:spcBef>
                <a:spcPts val="0"/>
              </a:spcBef>
              <a:buNone/>
            </a:pPr>
            <a:endParaRPr lang="zh-CN" altLang="sv-SE" sz="2200" dirty="0">
              <a:latin typeface="+mn-ea"/>
            </a:endParaRPr>
          </a:p>
          <a:p>
            <a:pPr marL="266700" indent="-266700" fontAlgn="base">
              <a:lnSpc>
                <a:spcPts val="3200"/>
              </a:lnSpc>
              <a:spcBef>
                <a:spcPts val="0"/>
              </a:spcBef>
              <a:buClr>
                <a:schemeClr val="tx1"/>
              </a:buClr>
              <a:defRPr/>
            </a:pPr>
            <a:r>
              <a:rPr kumimoji="1" lang="zh-CN" altLang="sv-SE" sz="2400" dirty="0">
                <a:latin typeface="+mn-ea"/>
              </a:rPr>
              <a:t>一个解决方法：采用踪迹 </a:t>
            </a:r>
            <a:r>
              <a:rPr kumimoji="1" lang="sv-SE" altLang="zh-CN" sz="2400" dirty="0">
                <a:latin typeface="+mn-ea"/>
              </a:rPr>
              <a:t>Cache</a:t>
            </a:r>
            <a:endParaRPr kumimoji="1" lang="zh-CN" altLang="sv-SE" sz="2400" dirty="0">
              <a:latin typeface="+mn-ea"/>
            </a:endParaRPr>
          </a:p>
          <a:p>
            <a:pPr marL="266700" lvl="1" indent="628650">
              <a:lnSpc>
                <a:spcPts val="3200"/>
              </a:lnSpc>
              <a:spcBef>
                <a:spcPts val="0"/>
              </a:spcBef>
              <a:buNone/>
            </a:pPr>
            <a:r>
              <a:rPr lang="zh-CN" altLang="sv-SE" sz="2200" dirty="0">
                <a:latin typeface="+mn-ea"/>
              </a:rPr>
              <a:t>存放</a:t>
            </a:r>
            <a:r>
              <a:rPr lang="sv-SE" altLang="zh-CN" sz="2200" dirty="0">
                <a:latin typeface="+mn-ea"/>
              </a:rPr>
              <a:t>CPU</a:t>
            </a:r>
            <a:r>
              <a:rPr lang="zh-CN" altLang="sv-SE" sz="2200" dirty="0">
                <a:latin typeface="+mn-ea"/>
              </a:rPr>
              <a:t>所执行的动态指令序列</a:t>
            </a:r>
            <a:r>
              <a:rPr lang="zh-CN" altLang="en-US" sz="2200" dirty="0">
                <a:latin typeface="+mn-ea"/>
              </a:rPr>
              <a:t>，</a:t>
            </a:r>
            <a:r>
              <a:rPr lang="zh-CN" altLang="sv-SE" sz="2200" dirty="0">
                <a:latin typeface="+mn-ea"/>
              </a:rPr>
              <a:t>包含了由分支预测展开的指令，该分支预测是否正确需要在取到该指令时进行确认。</a:t>
            </a:r>
            <a:endParaRPr lang="en-US" altLang="zh-CN" sz="2200" dirty="0">
              <a:latin typeface="+mn-ea"/>
            </a:endParaRPr>
          </a:p>
          <a:p>
            <a:pPr marL="266700" lvl="1" indent="628650">
              <a:lnSpc>
                <a:spcPts val="3200"/>
              </a:lnSpc>
              <a:spcBef>
                <a:spcPts val="0"/>
              </a:spcBef>
              <a:buNone/>
            </a:pPr>
            <a:endParaRPr lang="en-US" altLang="zh-CN" sz="2200" dirty="0">
              <a:latin typeface="+mn-ea"/>
            </a:endParaRPr>
          </a:p>
          <a:p>
            <a:pPr marL="266700" indent="-266700" fontAlgn="base">
              <a:lnSpc>
                <a:spcPts val="3200"/>
              </a:lnSpc>
              <a:spcBef>
                <a:spcPts val="0"/>
              </a:spcBef>
              <a:buClr>
                <a:schemeClr val="tx1"/>
              </a:buClr>
              <a:defRPr/>
            </a:pPr>
            <a:r>
              <a:rPr kumimoji="1" lang="zh-CN" altLang="sv-SE" sz="2400" dirty="0">
                <a:latin typeface="+mn-ea"/>
              </a:rPr>
              <a:t>优缺点</a:t>
            </a:r>
          </a:p>
          <a:p>
            <a:pPr marL="609600" lvl="1" indent="-342900">
              <a:lnSpc>
                <a:spcPts val="3200"/>
              </a:lnSpc>
              <a:spcBef>
                <a:spcPts val="0"/>
              </a:spcBef>
            </a:pPr>
            <a:r>
              <a:rPr lang="zh-CN" altLang="sv-SE" sz="2200" dirty="0">
                <a:latin typeface="+mn-ea"/>
              </a:rPr>
              <a:t>地址</a:t>
            </a:r>
            <a:r>
              <a:rPr lang="zh-CN" altLang="en-US" sz="2200" dirty="0">
                <a:latin typeface="+mn-ea"/>
              </a:rPr>
              <a:t>映像</a:t>
            </a:r>
            <a:r>
              <a:rPr lang="zh-CN" altLang="sv-SE" sz="2200" dirty="0">
                <a:latin typeface="+mn-ea"/>
              </a:rPr>
              <a:t>机制复杂</a:t>
            </a:r>
            <a:r>
              <a:rPr lang="zh-CN" altLang="en-US" sz="2200" dirty="0">
                <a:latin typeface="+mn-ea"/>
              </a:rPr>
              <a:t>；</a:t>
            </a:r>
            <a:endParaRPr lang="zh-CN" altLang="sv-SE" sz="2200" dirty="0">
              <a:latin typeface="+mn-ea"/>
            </a:endParaRPr>
          </a:p>
          <a:p>
            <a:pPr marL="609600" lvl="1" indent="-342900">
              <a:lnSpc>
                <a:spcPts val="3200"/>
              </a:lnSpc>
              <a:spcBef>
                <a:spcPts val="0"/>
              </a:spcBef>
            </a:pPr>
            <a:r>
              <a:rPr lang="zh-CN" altLang="sv-SE" sz="2200" dirty="0">
                <a:latin typeface="+mn-ea"/>
              </a:rPr>
              <a:t>相同的指令序列有可能被当作条件分支的不同选择而重复存放</a:t>
            </a:r>
            <a:r>
              <a:rPr lang="zh-CN" altLang="en-US" sz="2200" dirty="0">
                <a:latin typeface="+mn-ea"/>
              </a:rPr>
              <a:t>；</a:t>
            </a:r>
            <a:endParaRPr lang="sv-SE" altLang="zh-CN" sz="2200" dirty="0">
              <a:latin typeface="+mn-ea"/>
            </a:endParaRPr>
          </a:p>
          <a:p>
            <a:pPr marL="609600" lvl="1" indent="-342900">
              <a:lnSpc>
                <a:spcPts val="3200"/>
              </a:lnSpc>
              <a:spcBef>
                <a:spcPts val="0"/>
              </a:spcBef>
            </a:pPr>
            <a:r>
              <a:rPr lang="zh-CN" altLang="sv-SE" sz="2200" dirty="0">
                <a:latin typeface="+mn-ea"/>
              </a:rPr>
              <a:t>能够提高指令</a:t>
            </a:r>
            <a:r>
              <a:rPr lang="sv-SE" altLang="zh-CN" sz="2200" dirty="0">
                <a:latin typeface="+mn-ea"/>
              </a:rPr>
              <a:t>Cache</a:t>
            </a:r>
            <a:r>
              <a:rPr lang="zh-CN" altLang="sv-SE" sz="2200" dirty="0">
                <a:latin typeface="+mn-ea"/>
              </a:rPr>
              <a:t>的空间利用率。</a:t>
            </a:r>
            <a:endParaRPr lang="zh-CN" altLang="en-US" sz="2200" dirty="0">
              <a:latin typeface="+mn-ea"/>
            </a:endParaRPr>
          </a:p>
          <a:p>
            <a:pPr marL="266700" lvl="1" indent="628650">
              <a:buNone/>
            </a:pPr>
            <a:endParaRPr lang="zh-CN" altLang="sv-SE" sz="2200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6818" y="117316"/>
            <a:ext cx="3236784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ts val="2800"/>
              </a:lnSpc>
            </a:pPr>
            <a:r>
              <a:rPr lang="zh-CN" altLang="en-US" sz="2800" dirty="0">
                <a:latin typeface="黑体" panose="02010609060101010101" pitchFamily="49" charset="-122"/>
              </a:rPr>
              <a:t>方法四：踪迹</a:t>
            </a:r>
            <a:r>
              <a:rPr lang="en-US" altLang="zh-CN" sz="2800" dirty="0">
                <a:latin typeface="黑体" panose="02010609060101010101" pitchFamily="49" charset="-122"/>
              </a:rPr>
              <a:t>Cache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B2276B-3672-C9D6-F1AE-11533483D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2191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6039" y="53181"/>
            <a:ext cx="6905626" cy="771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2.6  Cache</a:t>
            </a:r>
            <a:r>
              <a:rPr lang="zh-CN" altLang="en-US" sz="3600" dirty="0"/>
              <a:t>优化技术总结</a:t>
            </a:r>
            <a:endParaRPr lang="en-US" altLang="zh-CN" sz="3600" b="1" dirty="0"/>
          </a:p>
        </p:txBody>
      </p:sp>
      <p:pic>
        <p:nvPicPr>
          <p:cNvPr id="9218" name="Picture 2" descr="https://p.ananas.chaoxing.com/star3/origin/3a841b459694df8afb1829cb882cc29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254126"/>
            <a:ext cx="6549698" cy="430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p.ananas.chaoxing.com/star3/origin/a75a4a6b06da782e2d68377f3c8ace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788" y="438943"/>
            <a:ext cx="3391771" cy="242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p.ananas.chaoxing.com/star3/origin/c2f95d9aaa319fbb48e7a3b5deb43b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788" y="3725056"/>
            <a:ext cx="4200525" cy="219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9B9629-9A13-B30E-16A3-DD3BABA5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9484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4"/>
          <p:cNvSpPr txBox="1">
            <a:spLocks noChangeArrowheads="1"/>
          </p:cNvSpPr>
          <p:nvPr/>
        </p:nvSpPr>
        <p:spPr bwMode="auto">
          <a:xfrm>
            <a:off x="731044" y="1108472"/>
            <a:ext cx="6840537" cy="456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2400">
                <a:solidFill>
                  <a:srgbClr val="E24C05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q"/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6700" indent="-266700" fontAlgn="base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Cache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优化技术总结</a:t>
            </a:r>
          </a:p>
        </p:txBody>
      </p:sp>
      <p:sp>
        <p:nvSpPr>
          <p:cNvPr id="88067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169863" y="1709739"/>
            <a:ext cx="7772400" cy="228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2400">
                <a:solidFill>
                  <a:srgbClr val="E24C05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714500" indent="-4572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q"/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2" eaLnBrk="1" hangingPunct="1"/>
            <a:r>
              <a:rPr lang="en-US" altLang="zh-CN" b="0" dirty="0">
                <a:solidFill>
                  <a:srgbClr val="D60093"/>
                </a:solidFill>
                <a:latin typeface="+mn-ea"/>
                <a:ea typeface="+mn-ea"/>
              </a:rPr>
              <a:t>“</a:t>
            </a:r>
            <a:r>
              <a:rPr lang="zh-CN" altLang="en-US" b="0" dirty="0">
                <a:solidFill>
                  <a:srgbClr val="D60093"/>
                </a:solidFill>
                <a:latin typeface="+mn-ea"/>
                <a:ea typeface="+mn-ea"/>
              </a:rPr>
              <a:t>＋”号：</a:t>
            </a:r>
            <a:r>
              <a:rPr lang="zh-CN" altLang="en-US" b="0" dirty="0">
                <a:latin typeface="+mn-ea"/>
                <a:ea typeface="+mn-ea"/>
              </a:rPr>
              <a:t>表示改进了相应指标。</a:t>
            </a:r>
          </a:p>
          <a:p>
            <a:pPr lvl="2" eaLnBrk="1" hangingPunct="1"/>
            <a:r>
              <a:rPr lang="zh-CN" altLang="en-US" b="0" dirty="0">
                <a:solidFill>
                  <a:srgbClr val="D60093"/>
                </a:solidFill>
                <a:latin typeface="+mn-ea"/>
                <a:ea typeface="+mn-ea"/>
              </a:rPr>
              <a:t>“－”号：</a:t>
            </a:r>
            <a:r>
              <a:rPr lang="zh-CN" altLang="en-US" b="0" dirty="0">
                <a:latin typeface="+mn-ea"/>
                <a:ea typeface="+mn-ea"/>
              </a:rPr>
              <a:t>表示它使该指标变差。</a:t>
            </a:r>
          </a:p>
          <a:p>
            <a:pPr lvl="2" eaLnBrk="1" hangingPunct="1"/>
            <a:r>
              <a:rPr lang="zh-CN" altLang="en-US" b="0" dirty="0">
                <a:solidFill>
                  <a:srgbClr val="D60093"/>
                </a:solidFill>
                <a:latin typeface="+mn-ea"/>
                <a:ea typeface="+mn-ea"/>
              </a:rPr>
              <a:t>空格栏：</a:t>
            </a:r>
            <a:r>
              <a:rPr lang="zh-CN" altLang="en-US" b="0" dirty="0">
                <a:latin typeface="+mn-ea"/>
                <a:ea typeface="+mn-ea"/>
              </a:rPr>
              <a:t>表示它对该指标无影响。</a:t>
            </a:r>
          </a:p>
          <a:p>
            <a:pPr lvl="2" eaLnBrk="1" hangingPunct="1"/>
            <a:r>
              <a:rPr lang="zh-CN" altLang="en-US" b="0" dirty="0">
                <a:solidFill>
                  <a:srgbClr val="D60093"/>
                </a:solidFill>
                <a:latin typeface="+mn-ea"/>
                <a:ea typeface="+mn-ea"/>
              </a:rPr>
              <a:t>复杂性：</a:t>
            </a:r>
            <a:r>
              <a:rPr lang="en-US" altLang="zh-CN" b="0" dirty="0">
                <a:latin typeface="+mn-ea"/>
                <a:ea typeface="+mn-ea"/>
              </a:rPr>
              <a:t>0</a:t>
            </a:r>
            <a:r>
              <a:rPr lang="zh-CN" altLang="en-US" b="0" dirty="0">
                <a:latin typeface="+mn-ea"/>
                <a:ea typeface="+mn-ea"/>
              </a:rPr>
              <a:t>表示最容易，</a:t>
            </a:r>
            <a:r>
              <a:rPr lang="en-US" altLang="zh-CN" b="0" dirty="0">
                <a:latin typeface="+mn-ea"/>
                <a:ea typeface="+mn-ea"/>
              </a:rPr>
              <a:t>3</a:t>
            </a:r>
            <a:r>
              <a:rPr lang="zh-CN" altLang="en-US" b="0" dirty="0">
                <a:latin typeface="+mn-ea"/>
                <a:ea typeface="+mn-ea"/>
              </a:rPr>
              <a:t>表示最复杂。 </a:t>
            </a:r>
            <a:endParaRPr lang="zh-CN" altLang="sv-SE" b="0" dirty="0">
              <a:latin typeface="+mn-ea"/>
              <a:ea typeface="+mn-ea"/>
            </a:endParaRPr>
          </a:p>
          <a:p>
            <a:pPr eaLnBrk="1" hangingPunct="1">
              <a:buFont typeface="Wingdings" panose="05000000000000000000" pitchFamily="2" charset="2"/>
              <a:buAutoNum type="arabicPeriod" startAt="3"/>
            </a:pPr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6039" y="53181"/>
            <a:ext cx="6905626" cy="771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2.6  Cache</a:t>
            </a:r>
            <a:r>
              <a:rPr lang="zh-CN" altLang="en-US" sz="3600" dirty="0"/>
              <a:t>优化技术总结</a:t>
            </a:r>
            <a:endParaRPr lang="en-US" altLang="zh-CN" sz="3600" b="1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6AE95F-1663-50C6-8BDB-7CA6DE61D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100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344280" y="670940"/>
            <a:ext cx="11277600" cy="3023236"/>
          </a:xfrm>
        </p:spPr>
        <p:txBody>
          <a:bodyPr/>
          <a:lstStyle/>
          <a:p>
            <a:pPr marL="628650" indent="-542925">
              <a:lnSpc>
                <a:spcPct val="130000"/>
              </a:lnSpc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 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用一个和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Alpha AXP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类似的机器作为第一个例子。假设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不命中开销为</a:t>
            </a:r>
            <a:r>
              <a:rPr lang="en-US" altLang="zh-CN" sz="2000" dirty="0">
                <a:solidFill>
                  <a:srgbClr val="99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个时钟周期，当不考虑存储器停顿时，所有指令的执行时间都是</a:t>
            </a:r>
            <a:r>
              <a:rPr lang="en-US" altLang="zh-CN" sz="2000" dirty="0">
                <a:solidFill>
                  <a:srgbClr val="99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个时钟周期，访问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不命中率为</a:t>
            </a:r>
            <a:r>
              <a:rPr lang="en-US" altLang="zh-CN" sz="2000" dirty="0">
                <a:solidFill>
                  <a:srgbClr val="99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2%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，平均每条指令访存</a:t>
            </a:r>
            <a:r>
              <a:rPr lang="en-US" altLang="zh-CN" sz="2000" dirty="0">
                <a:solidFill>
                  <a:srgbClr val="99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1.33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次。试分析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对性能的影响。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                  </a:t>
            </a:r>
            <a:r>
              <a:rPr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</a:t>
            </a:r>
            <a:r>
              <a:rPr lang="en-US" altLang="zh-CN" sz="2000" i="1" dirty="0">
                <a:solidFill>
                  <a:srgbClr val="000000"/>
                </a:solidFill>
                <a:ea typeface="微软雅黑 Light" panose="020B0502040204020203" pitchFamily="34" charset="-122"/>
              </a:rPr>
              <a:t>CPU</a:t>
            </a:r>
            <a:r>
              <a:rPr lang="zh-CN" altLang="en-US" sz="2000" i="1" dirty="0">
                <a:solidFill>
                  <a:srgbClr val="000000"/>
                </a:solidFill>
                <a:ea typeface="微软雅黑 Light" panose="020B0502040204020203" pitchFamily="34" charset="-122"/>
              </a:rPr>
              <a:t>时间</a:t>
            </a:r>
            <a:r>
              <a:rPr lang="zh-CN" altLang="en-US" sz="2000" i="1" baseline="-25000" dirty="0">
                <a:solidFill>
                  <a:srgbClr val="000000"/>
                </a:solidFill>
                <a:ea typeface="微软雅黑 Light" panose="020B0502040204020203" pitchFamily="34" charset="-122"/>
              </a:rPr>
              <a:t>有</a:t>
            </a:r>
            <a:r>
              <a:rPr lang="en-US" altLang="zh-CN" sz="2000" i="1" baseline="-25000" dirty="0">
                <a:solidFill>
                  <a:srgbClr val="000000"/>
                </a:solidFill>
                <a:ea typeface="微软雅黑 Light" panose="020B0502040204020203" pitchFamily="34" charset="-122"/>
              </a:rPr>
              <a:t>cache</a:t>
            </a:r>
            <a:r>
              <a:rPr lang="zh-CN" altLang="en-US" sz="2000" i="1" dirty="0">
                <a:solidFill>
                  <a:srgbClr val="000000"/>
                </a:solidFill>
                <a:ea typeface="微软雅黑 Light" panose="020B0502040204020203" pitchFamily="34" charset="-122"/>
              </a:rPr>
              <a:t>＝</a:t>
            </a:r>
            <a:r>
              <a:rPr lang="en-US" altLang="zh-CN" sz="2000" i="1" dirty="0">
                <a:solidFill>
                  <a:srgbClr val="000000"/>
                </a:solidFill>
                <a:ea typeface="微软雅黑 Light" panose="020B0502040204020203" pitchFamily="34" charset="-122"/>
              </a:rPr>
              <a:t>IC ×</a:t>
            </a:r>
            <a:r>
              <a:rPr lang="zh-CN" altLang="en-US" sz="2000" i="1" dirty="0">
                <a:solidFill>
                  <a:srgbClr val="000000"/>
                </a:solidFill>
                <a:ea typeface="微软雅黑 Light" panose="020B0502040204020203" pitchFamily="34" charset="-122"/>
              </a:rPr>
              <a:t>（</a:t>
            </a:r>
            <a:r>
              <a:rPr lang="en-US" altLang="zh-CN" sz="2000" i="1" dirty="0" err="1">
                <a:solidFill>
                  <a:srgbClr val="000000"/>
                </a:solidFill>
                <a:ea typeface="微软雅黑 Light" panose="020B0502040204020203" pitchFamily="34" charset="-122"/>
              </a:rPr>
              <a:t>CPIexecution</a:t>
            </a:r>
            <a:r>
              <a:rPr lang="zh-CN" altLang="en-US" sz="2000" i="1" dirty="0">
                <a:solidFill>
                  <a:srgbClr val="000000"/>
                </a:solidFill>
                <a:ea typeface="微软雅黑 Light" panose="020B0502040204020203" pitchFamily="34" charset="-122"/>
              </a:rPr>
              <a:t>＋每条指令的平均访存次数</a:t>
            </a:r>
          </a:p>
          <a:p>
            <a:pPr marL="457200" indent="-457200" algn="ctr">
              <a:lnSpc>
                <a:spcPts val="3000"/>
              </a:lnSpc>
              <a:spcBef>
                <a:spcPts val="0"/>
              </a:spcBef>
              <a:buNone/>
            </a:pPr>
            <a:r>
              <a:rPr lang="zh-CN" altLang="en-US" sz="2000" i="1" dirty="0">
                <a:solidFill>
                  <a:srgbClr val="000000"/>
                </a:solidFill>
                <a:ea typeface="微软雅黑 Light" panose="020B0502040204020203" pitchFamily="34" charset="-122"/>
              </a:rPr>
              <a:t>                                              </a:t>
            </a:r>
            <a:r>
              <a:rPr lang="en-US" altLang="zh-CN" sz="2000" i="1" dirty="0">
                <a:solidFill>
                  <a:srgbClr val="000000"/>
                </a:solidFill>
                <a:ea typeface="微软雅黑 Light" panose="020B0502040204020203" pitchFamily="34" charset="-122"/>
              </a:rPr>
              <a:t>×</a:t>
            </a:r>
            <a:r>
              <a:rPr lang="zh-CN" altLang="en-US" sz="2000" i="1" dirty="0">
                <a:solidFill>
                  <a:srgbClr val="000000"/>
                </a:solidFill>
                <a:ea typeface="微软雅黑 Light" panose="020B0502040204020203" pitchFamily="34" charset="-122"/>
              </a:rPr>
              <a:t>不命中率</a:t>
            </a:r>
            <a:r>
              <a:rPr lang="en-US" altLang="zh-CN" sz="2000" i="1" dirty="0">
                <a:solidFill>
                  <a:srgbClr val="000000"/>
                </a:solidFill>
                <a:ea typeface="微软雅黑 Light" panose="020B0502040204020203" pitchFamily="34" charset="-122"/>
              </a:rPr>
              <a:t>×</a:t>
            </a:r>
            <a:r>
              <a:rPr lang="zh-CN" altLang="en-US" sz="2000" i="1" dirty="0">
                <a:solidFill>
                  <a:srgbClr val="000000"/>
                </a:solidFill>
                <a:ea typeface="微软雅黑 Light" panose="020B0502040204020203" pitchFamily="34" charset="-122"/>
              </a:rPr>
              <a:t>不命中开销）</a:t>
            </a:r>
            <a:r>
              <a:rPr lang="en-US" altLang="zh-CN" sz="2000" i="1" dirty="0">
                <a:solidFill>
                  <a:srgbClr val="000000"/>
                </a:solidFill>
                <a:ea typeface="微软雅黑 Light" panose="020B0502040204020203" pitchFamily="34" charset="-122"/>
              </a:rPr>
              <a:t>× </a:t>
            </a:r>
            <a:r>
              <a:rPr lang="zh-CN" altLang="en-US" sz="2000" i="1" dirty="0">
                <a:solidFill>
                  <a:srgbClr val="000000"/>
                </a:solidFill>
                <a:ea typeface="微软雅黑 Light" panose="020B0502040204020203" pitchFamily="34" charset="-122"/>
              </a:rPr>
              <a:t>时钟周期时间</a:t>
            </a:r>
          </a:p>
          <a:p>
            <a:pPr marL="457200" indent="-457200" algn="ctr">
              <a:lnSpc>
                <a:spcPts val="3000"/>
              </a:lnSpc>
              <a:spcBef>
                <a:spcPts val="0"/>
              </a:spcBef>
              <a:buNone/>
            </a:pPr>
            <a:r>
              <a:rPr lang="zh-CN" altLang="en-US" sz="2000" i="1" dirty="0">
                <a:solidFill>
                  <a:srgbClr val="000000"/>
                </a:solidFill>
                <a:ea typeface="微软雅黑 Light" panose="020B0502040204020203" pitchFamily="34" charset="-122"/>
              </a:rPr>
              <a:t>                                 ＝</a:t>
            </a:r>
            <a:r>
              <a:rPr lang="en-US" altLang="zh-CN" sz="2000" i="1" dirty="0">
                <a:solidFill>
                  <a:srgbClr val="000000"/>
                </a:solidFill>
                <a:ea typeface="微软雅黑 Light" panose="020B0502040204020203" pitchFamily="34" charset="-122"/>
              </a:rPr>
              <a:t>IC ×</a:t>
            </a:r>
            <a:r>
              <a:rPr lang="zh-CN" altLang="en-US" sz="2000" i="1" dirty="0">
                <a:solidFill>
                  <a:srgbClr val="000000"/>
                </a:solidFill>
                <a:ea typeface="微软雅黑 Light" panose="020B0502040204020203" pitchFamily="34" charset="-122"/>
              </a:rPr>
              <a:t>（</a:t>
            </a:r>
            <a:r>
              <a:rPr lang="en-US" altLang="zh-CN" sz="2000" i="1" dirty="0">
                <a:solidFill>
                  <a:srgbClr val="000000"/>
                </a:solidFill>
                <a:ea typeface="微软雅黑 Light" panose="020B0502040204020203" pitchFamily="34" charset="-122"/>
              </a:rPr>
              <a:t>2.0</a:t>
            </a:r>
            <a:r>
              <a:rPr lang="zh-CN" altLang="en-US" sz="2000" i="1" dirty="0">
                <a:solidFill>
                  <a:srgbClr val="000000"/>
                </a:solidFill>
                <a:ea typeface="微软雅黑 Light" panose="020B0502040204020203" pitchFamily="34" charset="-122"/>
              </a:rPr>
              <a:t>＋</a:t>
            </a:r>
            <a:r>
              <a:rPr lang="en-US" altLang="zh-CN" sz="2000" i="1" dirty="0">
                <a:solidFill>
                  <a:srgbClr val="000000"/>
                </a:solidFill>
                <a:ea typeface="微软雅黑 Light" panose="020B0502040204020203" pitchFamily="34" charset="-122"/>
              </a:rPr>
              <a:t>1.33×2%×50</a:t>
            </a:r>
            <a:r>
              <a:rPr lang="zh-CN" altLang="en-US" sz="2000" i="1" dirty="0">
                <a:solidFill>
                  <a:srgbClr val="000000"/>
                </a:solidFill>
                <a:ea typeface="微软雅黑 Light" panose="020B0502040204020203" pitchFamily="34" charset="-122"/>
              </a:rPr>
              <a:t>）</a:t>
            </a:r>
            <a:r>
              <a:rPr lang="en-US" altLang="zh-CN" sz="2000" i="1" dirty="0">
                <a:solidFill>
                  <a:srgbClr val="000000"/>
                </a:solidFill>
                <a:ea typeface="微软雅黑 Light" panose="020B0502040204020203" pitchFamily="34" charset="-122"/>
              </a:rPr>
              <a:t>× </a:t>
            </a:r>
            <a:r>
              <a:rPr lang="zh-CN" altLang="en-US" sz="2000" i="1" dirty="0">
                <a:solidFill>
                  <a:srgbClr val="000000"/>
                </a:solidFill>
                <a:ea typeface="微软雅黑 Light" panose="020B0502040204020203" pitchFamily="34" charset="-122"/>
              </a:rPr>
              <a:t>时钟周期时间</a:t>
            </a:r>
            <a:endParaRPr lang="en-US" altLang="zh-CN" sz="2000" i="1" dirty="0">
              <a:solidFill>
                <a:srgbClr val="000000"/>
              </a:solidFill>
              <a:ea typeface="微软雅黑 Light" panose="020B0502040204020203" pitchFamily="34" charset="-122"/>
            </a:endParaRPr>
          </a:p>
          <a:p>
            <a:pPr marL="457200" indent="-457200" algn="ctr">
              <a:lnSpc>
                <a:spcPts val="3000"/>
              </a:lnSpc>
              <a:spcBef>
                <a:spcPts val="0"/>
              </a:spcBef>
              <a:buNone/>
            </a:pPr>
            <a:r>
              <a:rPr lang="zh-CN" altLang="en-US" sz="2000" i="1" dirty="0">
                <a:solidFill>
                  <a:srgbClr val="000000"/>
                </a:solidFill>
                <a:ea typeface="微软雅黑 Light" panose="020B0502040204020203" pitchFamily="34" charset="-122"/>
              </a:rPr>
              <a:t>＝</a:t>
            </a:r>
            <a:r>
              <a:rPr lang="en-US" altLang="zh-CN" sz="2000" i="1" dirty="0">
                <a:solidFill>
                  <a:srgbClr val="000000"/>
                </a:solidFill>
                <a:ea typeface="微软雅黑 Light" panose="020B0502040204020203" pitchFamily="34" charset="-122"/>
              </a:rPr>
              <a:t>IC × 3.33× </a:t>
            </a:r>
            <a:r>
              <a:rPr lang="zh-CN" altLang="en-US" sz="2000" i="1" dirty="0">
                <a:solidFill>
                  <a:srgbClr val="000000"/>
                </a:solidFill>
                <a:ea typeface="微软雅黑 Light" panose="020B0502040204020203" pitchFamily="34" charset="-122"/>
              </a:rPr>
              <a:t>时钟周期时间         </a:t>
            </a:r>
            <a:r>
              <a:rPr lang="en-US" altLang="zh-CN" sz="2000" i="1" dirty="0">
                <a:solidFill>
                  <a:srgbClr val="000000"/>
                </a:solidFill>
                <a:ea typeface="微软雅黑 Light" panose="020B0502040204020203" pitchFamily="34" charset="-122"/>
              </a:rPr>
              <a:t>     </a:t>
            </a:r>
            <a:endParaRPr lang="zh-CN" altLang="en-US" sz="2000" i="1" dirty="0">
              <a:solidFill>
                <a:srgbClr val="00000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7200" y="3602177"/>
            <a:ext cx="111252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000"/>
              </a:lnSpc>
              <a:buNone/>
            </a:pP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考虑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Cache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的不命中后，性能为：</a:t>
            </a:r>
          </a:p>
          <a:p>
            <a:pPr marL="457200" indent="-457200" algn="ctr">
              <a:lnSpc>
                <a:spcPts val="3000"/>
              </a:lnSpc>
              <a:buNone/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</a:rPr>
              <a:t> 　 </a:t>
            </a:r>
            <a:r>
              <a:rPr lang="en-US" altLang="zh-CN" sz="2000" i="1" dirty="0">
                <a:ea typeface="微软雅黑 Light" panose="020B0502040204020203" pitchFamily="34" charset="-122"/>
              </a:rPr>
              <a:t>CPU</a:t>
            </a:r>
            <a:r>
              <a:rPr lang="zh-CN" altLang="en-US" sz="2000" i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时间</a:t>
            </a:r>
            <a:r>
              <a:rPr lang="zh-CN" altLang="en-US" sz="2000" i="1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</a:t>
            </a:r>
            <a:r>
              <a:rPr lang="en-US" altLang="zh-CN" sz="2000" i="1" baseline="-25000" dirty="0">
                <a:latin typeface="宋体" panose="02010600030101010101" pitchFamily="2" charset="-122"/>
              </a:rPr>
              <a:t>cache  </a:t>
            </a:r>
            <a:r>
              <a:rPr lang="zh-CN" altLang="en-US" sz="2000" i="1" dirty="0">
                <a:latin typeface="宋体" panose="02010600030101010101" pitchFamily="2" charset="-122"/>
              </a:rPr>
              <a:t>＝</a:t>
            </a:r>
            <a:r>
              <a:rPr lang="en-US" altLang="zh-CN" sz="2000" i="1" dirty="0">
                <a:latin typeface="宋体" panose="02010600030101010101" pitchFamily="2" charset="-122"/>
              </a:rPr>
              <a:t>IC×</a:t>
            </a:r>
            <a:r>
              <a:rPr lang="zh-CN" altLang="en-US" sz="2000" i="1" dirty="0">
                <a:latin typeface="宋体" panose="02010600030101010101" pitchFamily="2" charset="-122"/>
              </a:rPr>
              <a:t>（</a:t>
            </a:r>
            <a:r>
              <a:rPr lang="en-US" altLang="zh-CN" sz="2000" i="1" dirty="0">
                <a:latin typeface="宋体" panose="02010600030101010101" pitchFamily="2" charset="-122"/>
              </a:rPr>
              <a:t>2.0</a:t>
            </a:r>
            <a:r>
              <a:rPr lang="zh-CN" altLang="en-US" sz="2000" i="1" dirty="0">
                <a:latin typeface="宋体" panose="02010600030101010101" pitchFamily="2" charset="-122"/>
              </a:rPr>
              <a:t>＋</a:t>
            </a:r>
            <a:r>
              <a:rPr lang="en-US" altLang="zh-CN" sz="2000" i="1" dirty="0">
                <a:latin typeface="宋体" panose="02010600030101010101" pitchFamily="2" charset="-122"/>
              </a:rPr>
              <a:t>1.33×2%×50</a:t>
            </a:r>
            <a:r>
              <a:rPr lang="zh-CN" altLang="en-US" sz="2000" i="1" dirty="0">
                <a:latin typeface="宋体" panose="02010600030101010101" pitchFamily="2" charset="-122"/>
              </a:rPr>
              <a:t>）</a:t>
            </a:r>
            <a:r>
              <a:rPr lang="en-US" altLang="zh-CN" sz="2000" i="1" dirty="0">
                <a:latin typeface="宋体" panose="02010600030101010101" pitchFamily="2" charset="-122"/>
              </a:rPr>
              <a:t>×</a:t>
            </a:r>
            <a:r>
              <a:rPr lang="zh-CN" altLang="en-US" sz="2000" i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时钟周期时间</a:t>
            </a:r>
          </a:p>
          <a:p>
            <a:pPr marL="457200" indent="-457200" algn="ctr">
              <a:lnSpc>
                <a:spcPts val="3000"/>
              </a:lnSpc>
              <a:buNone/>
            </a:pPr>
            <a:r>
              <a:rPr lang="zh-CN" altLang="en-US" sz="2000" i="1" dirty="0">
                <a:latin typeface="宋体" panose="02010600030101010101" pitchFamily="2" charset="-122"/>
              </a:rPr>
              <a:t>＝</a:t>
            </a:r>
            <a:r>
              <a:rPr lang="en-US" altLang="zh-CN" sz="2000" i="1" dirty="0">
                <a:latin typeface="宋体" panose="02010600030101010101" pitchFamily="2" charset="-122"/>
              </a:rPr>
              <a:t>IC×3.33×</a:t>
            </a:r>
            <a:r>
              <a:rPr lang="zh-CN" altLang="en-US" sz="2000" i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时钟周期时间</a:t>
            </a:r>
          </a:p>
          <a:p>
            <a:pPr marL="457200" indent="-457200">
              <a:lnSpc>
                <a:spcPts val="3000"/>
              </a:lnSpc>
              <a:buNone/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实际</a:t>
            </a:r>
            <a:r>
              <a:rPr lang="en-US" altLang="zh-CN" sz="2000" i="1" dirty="0">
                <a:solidFill>
                  <a:srgbClr val="000000"/>
                </a:solidFill>
                <a:latin typeface="宋体" panose="02010600030101010101" pitchFamily="2" charset="-122"/>
              </a:rPr>
              <a:t>CPI 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</a:rPr>
              <a:t>：</a:t>
            </a:r>
            <a:r>
              <a:rPr lang="en-US" altLang="zh-CN" sz="2000" dirty="0">
                <a:solidFill>
                  <a:srgbClr val="9933FF"/>
                </a:solidFill>
                <a:latin typeface="宋体" panose="02010600030101010101" pitchFamily="2" charset="-122"/>
              </a:rPr>
              <a:t>3.33</a:t>
            </a:r>
          </a:p>
          <a:p>
            <a:pPr marL="457200" indent="-457200" algn="ctr">
              <a:lnSpc>
                <a:spcPts val="3000"/>
              </a:lnSpc>
              <a:buNone/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</a:rPr>
              <a:t>　　　　　</a:t>
            </a:r>
            <a:r>
              <a:rPr lang="en-US" altLang="zh-CN" sz="2000" i="1" dirty="0">
                <a:latin typeface="宋体" panose="02010600030101010101" pitchFamily="2" charset="-122"/>
              </a:rPr>
              <a:t>3.33/2.0 = 1.67(</a:t>
            </a:r>
            <a:r>
              <a:rPr lang="zh-CN" altLang="en-US" sz="2000" i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</a:t>
            </a:r>
            <a:r>
              <a:rPr lang="en-US" altLang="zh-CN" sz="2000" i="1" dirty="0">
                <a:latin typeface="宋体" panose="02010600030101010101" pitchFamily="2" charset="-122"/>
              </a:rPr>
              <a:t>)</a:t>
            </a:r>
            <a:r>
              <a:rPr lang="en-US" altLang="zh-CN" sz="2000" i="1" dirty="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</a:p>
          <a:p>
            <a:pPr marL="457200" indent="-457200">
              <a:lnSpc>
                <a:spcPts val="3000"/>
              </a:lnSpc>
              <a:buNone/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  <a:r>
              <a:rPr lang="en-US" altLang="zh-CN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CPU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时间也增加为原来的</a:t>
            </a:r>
            <a:r>
              <a:rPr lang="en-US" altLang="zh-CN" sz="2000" dirty="0">
                <a:solidFill>
                  <a:srgbClr val="9933FF"/>
                </a:solidFill>
                <a:ea typeface="微软雅黑 Light" panose="020B0502040204020203" pitchFamily="34" charset="-122"/>
              </a:rPr>
              <a:t>1.67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</a:p>
          <a:p>
            <a:pPr marL="457200" indent="-457200">
              <a:lnSpc>
                <a:spcPts val="3000"/>
              </a:lnSpc>
              <a:buNone/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  <a:r>
              <a:rPr lang="zh-CN" altLang="en-US" sz="2000" dirty="0">
                <a:solidFill>
                  <a:srgbClr val="000000"/>
                </a:solidFill>
              </a:rPr>
              <a:t>但若不采用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</a:rPr>
              <a:t>Cache,</a:t>
            </a:r>
            <a:r>
              <a:rPr lang="zh-CN" altLang="en-US" sz="2000" dirty="0">
                <a:solidFill>
                  <a:srgbClr val="000000"/>
                </a:solidFill>
              </a:rPr>
              <a:t>则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</a:rPr>
              <a:t>：</a:t>
            </a:r>
          </a:p>
          <a:p>
            <a:pPr marL="457200" indent="-457200" algn="ctr">
              <a:lnSpc>
                <a:spcPts val="3000"/>
              </a:lnSpc>
              <a:buNone/>
            </a:pPr>
            <a:r>
              <a:rPr lang="zh-CN" altLang="en-US" sz="2000" i="1" dirty="0">
                <a:latin typeface="宋体" panose="02010600030101010101" pitchFamily="2" charset="-122"/>
              </a:rPr>
              <a:t>　　　　　</a:t>
            </a:r>
            <a:r>
              <a:rPr lang="en-US" altLang="zh-CN" sz="2000" i="1" dirty="0">
                <a:latin typeface="宋体" panose="02010600030101010101" pitchFamily="2" charset="-122"/>
              </a:rPr>
              <a:t>CPI</a:t>
            </a:r>
            <a:r>
              <a:rPr lang="zh-CN" altLang="en-US" sz="2000" i="1" dirty="0">
                <a:latin typeface="宋体" panose="02010600030101010101" pitchFamily="2" charset="-122"/>
              </a:rPr>
              <a:t>＝</a:t>
            </a:r>
            <a:r>
              <a:rPr lang="en-US" altLang="zh-CN" sz="2000" i="1" dirty="0">
                <a:latin typeface="宋体" panose="02010600030101010101" pitchFamily="2" charset="-122"/>
              </a:rPr>
              <a:t>2.0</a:t>
            </a:r>
            <a:r>
              <a:rPr lang="zh-CN" altLang="en-US" sz="2000" i="1" dirty="0">
                <a:latin typeface="宋体" panose="02010600030101010101" pitchFamily="2" charset="-122"/>
              </a:rPr>
              <a:t>＋</a:t>
            </a:r>
            <a:r>
              <a:rPr lang="en-US" altLang="zh-CN" sz="2000" i="1" dirty="0">
                <a:latin typeface="宋体" panose="02010600030101010101" pitchFamily="2" charset="-122"/>
              </a:rPr>
              <a:t>50×1.33</a:t>
            </a:r>
            <a:r>
              <a:rPr lang="zh-CN" altLang="en-US" sz="2000" i="1" dirty="0">
                <a:latin typeface="宋体" panose="02010600030101010101" pitchFamily="2" charset="-122"/>
              </a:rPr>
              <a:t>＝</a:t>
            </a:r>
            <a:r>
              <a:rPr lang="en-US" altLang="zh-CN" sz="2000" i="1" dirty="0">
                <a:solidFill>
                  <a:srgbClr val="9933FF"/>
                </a:solidFill>
                <a:latin typeface="宋体" panose="02010600030101010101" pitchFamily="2" charset="-122"/>
              </a:rPr>
              <a:t>68.5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A504A90-1290-9D1D-BD8B-88152876A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9663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9804" name="Group 124"/>
          <p:cNvGraphicFramePr>
            <a:graphicFrameLocks noGrp="1"/>
          </p:cNvGraphicFramePr>
          <p:nvPr>
            <p:ph idx="1"/>
          </p:nvPr>
        </p:nvGraphicFramePr>
        <p:xfrm>
          <a:off x="1703389" y="685801"/>
          <a:ext cx="8713787" cy="5667375"/>
        </p:xfrm>
        <a:graphic>
          <a:graphicData uri="http://schemas.openxmlformats.org/drawingml/2006/table">
            <a:tbl>
              <a:tblPr/>
              <a:tblGrid>
                <a:gridCol w="208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25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0724"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24C05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优化技术 </a:t>
                      </a:r>
                    </a:p>
                  </a:txBody>
                  <a:tcPr marT="43843" marB="438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E24C05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不命中率 </a:t>
                      </a: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E24C05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不命中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E24C05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开销 </a:t>
                      </a: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E24C05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命中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E24C05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时间 </a:t>
                      </a: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E24C05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硬件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E24C05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复杂度 </a:t>
                      </a: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E24C05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说 明 </a:t>
                      </a: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9930"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增加块大小 </a:t>
                      </a:r>
                    </a:p>
                  </a:txBody>
                  <a:tcPr marT="43843" marB="438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+ </a:t>
                      </a: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sym typeface="Symbol" panose="05050102010706020507" pitchFamily="18" charset="2"/>
                        </a:rPr>
                        <a:t></a:t>
                      </a:r>
                      <a:r>
                        <a:rPr kumimoji="1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 </a:t>
                      </a: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0 </a:t>
                      </a: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实现容易；</a:t>
                      </a: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Pentium 4 </a:t>
                      </a: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的第二级</a:t>
                      </a: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Cache</a:t>
                      </a: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采用了</a:t>
                      </a: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128</a:t>
                      </a: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字节的块 </a:t>
                      </a: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9182"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增加</a:t>
                      </a:r>
                      <a:r>
                        <a:rPr kumimoji="1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Cache</a:t>
                      </a:r>
                      <a:r>
                        <a:rPr kumimoji="1" lang="zh-CN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容量 </a:t>
                      </a:r>
                    </a:p>
                  </a:txBody>
                  <a:tcPr marT="43843" marB="438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+ </a:t>
                      </a: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被广泛采用，特别是第二级</a:t>
                      </a: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Cache </a:t>
                      </a: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535"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提高相联度 </a:t>
                      </a:r>
                    </a:p>
                  </a:txBody>
                  <a:tcPr marT="43843" marB="438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+ </a:t>
                      </a: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sym typeface="Symbol" panose="05050102010706020507" pitchFamily="18" charset="2"/>
                        </a:rPr>
                        <a:t></a:t>
                      </a:r>
                      <a:r>
                        <a:rPr kumimoji="1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 </a:t>
                      </a: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1 </a:t>
                      </a: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被广泛采用 </a:t>
                      </a: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9182"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牺牲</a:t>
                      </a: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Cache</a:t>
                      </a:r>
                      <a:r>
                        <a:rPr kumimoji="1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</a:t>
                      </a:r>
                    </a:p>
                  </a:txBody>
                  <a:tcPr marT="43843" marB="438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+ </a:t>
                      </a: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2 </a:t>
                      </a: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AMD Athlon</a:t>
                      </a: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采用了</a:t>
                      </a: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个项的</a:t>
                      </a: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Victim Cache</a:t>
                      </a: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9182"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伪相联</a:t>
                      </a:r>
                      <a:r>
                        <a:rPr kumimoji="1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Cache </a:t>
                      </a:r>
                    </a:p>
                  </a:txBody>
                  <a:tcPr marT="43843" marB="438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+ </a:t>
                      </a: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2 </a:t>
                      </a: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MIPS R10000</a:t>
                      </a: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的第二级</a:t>
                      </a: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Cache</a:t>
                      </a: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采用 </a:t>
                      </a: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7640"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硬件预取指令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和数据 </a:t>
                      </a:r>
                    </a:p>
                  </a:txBody>
                  <a:tcPr marT="43843" marB="438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+ </a:t>
                      </a: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2</a:t>
                      </a:r>
                      <a:r>
                        <a:rPr kumimoji="1" lang="zh-CN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～</a:t>
                      </a:r>
                      <a:r>
                        <a:rPr kumimoji="1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3 </a:t>
                      </a: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许多机器预取指令，</a:t>
                      </a:r>
                      <a:r>
                        <a:rPr kumimoji="1" lang="en-US" altLang="zh-CN" sz="1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UltraSPARC</a:t>
                      </a: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Ⅲ</a:t>
                      </a:r>
                      <a:r>
                        <a:rPr kumimoji="1" lang="zh-CN" altLang="en-US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预取数据 </a:t>
                      </a:r>
                    </a:p>
                  </a:txBody>
                  <a:tcPr marT="43843" marB="438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9148" name="Text Box 80"/>
          <p:cNvSpPr txBox="1">
            <a:spLocks noChangeArrowheads="1"/>
          </p:cNvSpPr>
          <p:nvPr/>
        </p:nvSpPr>
        <p:spPr bwMode="auto">
          <a:xfrm>
            <a:off x="4657726" y="152400"/>
            <a:ext cx="3167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2400">
                <a:solidFill>
                  <a:srgbClr val="E24C05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q"/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zh-CN">
                <a:solidFill>
                  <a:srgbClr val="010000"/>
                </a:solidFill>
                <a:latin typeface="黑体" panose="02010609060101010101" pitchFamily="49" charset="-122"/>
              </a:rPr>
              <a:t>Cache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</a:rPr>
              <a:t>优化技术总结</a:t>
            </a:r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</a:rPr>
              <a:t>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B3D766-8FC9-F92F-D0A2-3B62FE81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C90892-6BD9-4866-8BF3-597F1BADEBBE}" type="slidenum">
              <a:rPr lang="en-US" altLang="zh-CN" smtClean="0"/>
              <a:pPr>
                <a:defRPr/>
              </a:pPr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2608893"/>
      </p:ext>
    </p:extLst>
  </p:cSld>
  <p:clrMapOvr>
    <a:masterClrMapping/>
  </p:clrMapOvr>
  <p:transition>
    <p:pull dir="rd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0832" name="Group 128"/>
          <p:cNvGraphicFramePr>
            <a:graphicFrameLocks noGrp="1"/>
          </p:cNvGraphicFramePr>
          <p:nvPr>
            <p:ph/>
          </p:nvPr>
        </p:nvGraphicFramePr>
        <p:xfrm>
          <a:off x="1703389" y="603250"/>
          <a:ext cx="8713787" cy="5907149"/>
        </p:xfrm>
        <a:graphic>
          <a:graphicData uri="http://schemas.openxmlformats.org/drawingml/2006/table">
            <a:tbl>
              <a:tblPr/>
              <a:tblGrid>
                <a:gridCol w="2160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0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25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21210"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E24C05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优化技术 </a:t>
                      </a:r>
                    </a:p>
                  </a:txBody>
                  <a:tcPr marT="44855" marB="4485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E24C05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不命中率 </a:t>
                      </a: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E24C05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不命中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E24C05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开销 </a:t>
                      </a: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E24C05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命中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E24C05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时间 </a:t>
                      </a: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E24C05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硬件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E24C05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复杂度 </a:t>
                      </a: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E24C05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说 明 </a:t>
                      </a: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5522"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编译器控制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的预取 </a:t>
                      </a:r>
                    </a:p>
                  </a:txBody>
                  <a:tcPr marT="44855" marB="4485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+ </a:t>
                      </a: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 </a:t>
                      </a: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3  </a:t>
                      </a: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需同时采用非阻塞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Cache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；有几种微处理器提供了对这种预取的支持 </a:t>
                      </a: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210"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用编译技术减少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Cache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不命中次数 </a:t>
                      </a:r>
                    </a:p>
                  </a:txBody>
                  <a:tcPr marT="44855" marB="4485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+ </a:t>
                      </a: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0 </a:t>
                      </a: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向软件提出了新要求；有些机器提供了编译器选项 </a:t>
                      </a: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772"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使读不命中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优先于写 </a:t>
                      </a:r>
                    </a:p>
                  </a:txBody>
                  <a:tcPr marT="44855" marB="4485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 </a:t>
                      </a: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+</a:t>
                      </a: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  <a:sym typeface="Symbol" panose="05050102010706020507" pitchFamily="18" charset="2"/>
                        </a:rPr>
                        <a:t>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 </a:t>
                      </a: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1 </a:t>
                      </a: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在单处理机上实现容易，被广泛采用 </a:t>
                      </a: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2647"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写缓冲归并 </a:t>
                      </a:r>
                    </a:p>
                  </a:txBody>
                  <a:tcPr marT="44855" marB="4485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+</a:t>
                      </a: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1  </a:t>
                      </a: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与写直达合用，广泛应用，例如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21164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UltraSPARC Ⅲ </a:t>
                      </a: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5517"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尽早重启动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和关键字优先 </a:t>
                      </a:r>
                    </a:p>
                  </a:txBody>
                  <a:tcPr marT="44855" marB="4485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+</a:t>
                      </a: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2 </a:t>
                      </a: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被广泛采用 </a:t>
                      </a: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1210"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非阻塞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Cache </a:t>
                      </a:r>
                    </a:p>
                  </a:txBody>
                  <a:tcPr marT="44855" marB="4485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 </a:t>
                      </a: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+</a:t>
                      </a: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3 </a:t>
                      </a: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在支持乱序执行的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CPU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中使用 </a:t>
                      </a:r>
                    </a:p>
                  </a:txBody>
                  <a:tcPr marT="44855" marB="448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BEC41F1-B4BB-97E2-B59B-E8C1588AF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8CA43F-F8E9-473F-94B7-322ACDEAF641}" type="slidenum">
              <a:rPr lang="en-US" altLang="zh-CN" smtClean="0"/>
              <a:pPr>
                <a:defRPr/>
              </a:pPr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1370637"/>
      </p:ext>
    </p:extLst>
  </p:cSld>
  <p:clrMapOvr>
    <a:masterClrMapping/>
  </p:clrMapOvr>
  <p:transition>
    <p:pull dir="rd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1838" name="Group 110"/>
          <p:cNvGraphicFramePr>
            <a:graphicFrameLocks noGrp="1"/>
          </p:cNvGraphicFramePr>
          <p:nvPr>
            <p:ph/>
          </p:nvPr>
        </p:nvGraphicFramePr>
        <p:xfrm>
          <a:off x="1774825" y="673100"/>
          <a:ext cx="8642350" cy="5386413"/>
        </p:xfrm>
        <a:graphic>
          <a:graphicData uri="http://schemas.openxmlformats.org/drawingml/2006/table">
            <a:tbl>
              <a:tblPr/>
              <a:tblGrid>
                <a:gridCol w="208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0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25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58004"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E24C05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优化技术 </a:t>
                      </a:r>
                    </a:p>
                  </a:txBody>
                  <a:tcPr marT="45508" marB="455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E24C05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不命中率 </a:t>
                      </a:r>
                    </a:p>
                  </a:txBody>
                  <a:tcPr marT="45508" marB="455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E24C05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不命中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E24C05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开销 </a:t>
                      </a:r>
                    </a:p>
                  </a:txBody>
                  <a:tcPr marT="45508" marB="455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E24C05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命中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E24C05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时间 </a:t>
                      </a:r>
                    </a:p>
                  </a:txBody>
                  <a:tcPr marT="45508" marB="455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E24C05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硬件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E24C05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复杂度 </a:t>
                      </a:r>
                    </a:p>
                  </a:txBody>
                  <a:tcPr marT="45508" marB="455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E24C05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说 明 </a:t>
                      </a:r>
                    </a:p>
                  </a:txBody>
                  <a:tcPr marT="45508" marB="455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405"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两级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Cache </a:t>
                      </a:r>
                    </a:p>
                  </a:txBody>
                  <a:tcPr marT="45508" marB="455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 </a:t>
                      </a:r>
                    </a:p>
                  </a:txBody>
                  <a:tcPr marT="45508" marB="455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508" marB="455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+</a:t>
                      </a:r>
                    </a:p>
                  </a:txBody>
                  <a:tcPr marT="45508" marB="455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2 </a:t>
                      </a:r>
                    </a:p>
                  </a:txBody>
                  <a:tcPr marT="45508" marB="455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硬件代价大；两级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Cache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的块大小不同时实现困难；被广泛采用 </a:t>
                      </a:r>
                    </a:p>
                  </a:txBody>
                  <a:tcPr marT="45508" marB="455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527"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容量小且结构简单的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Cache </a:t>
                      </a:r>
                    </a:p>
                  </a:txBody>
                  <a:tcPr marT="45508" marB="455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  <a:sym typeface="Symbol" panose="05050102010706020507" pitchFamily="18" charset="2"/>
                        </a:rPr>
                        <a:t>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 </a:t>
                      </a:r>
                    </a:p>
                  </a:txBody>
                  <a:tcPr marT="45508" marB="455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508" marB="455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+</a:t>
                      </a:r>
                    </a:p>
                  </a:txBody>
                  <a:tcPr marT="45508" marB="455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marT="45508" marB="455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实现容易，被广泛采用 </a:t>
                      </a:r>
                    </a:p>
                  </a:txBody>
                  <a:tcPr marT="45508" marB="455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8282"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对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Cache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进行索引时不必进行地址变换 </a:t>
                      </a:r>
                    </a:p>
                  </a:txBody>
                  <a:tcPr marT="45508" marB="455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 </a:t>
                      </a:r>
                    </a:p>
                  </a:txBody>
                  <a:tcPr marT="45508" marB="455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508" marB="455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4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+</a:t>
                      </a:r>
                    </a:p>
                  </a:txBody>
                  <a:tcPr marT="45508" marB="455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4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2 </a:t>
                      </a:r>
                    </a:p>
                  </a:txBody>
                  <a:tcPr marT="45508" marB="455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对于小容量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Cache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来说实现容易，已被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Alpha 21164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和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UltraSPARC Ⅲ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采用 </a:t>
                      </a:r>
                    </a:p>
                  </a:txBody>
                  <a:tcPr marT="45508" marB="455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4798"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流水化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Cache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访问 </a:t>
                      </a:r>
                    </a:p>
                  </a:txBody>
                  <a:tcPr marT="45508" marB="455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 </a:t>
                      </a:r>
                    </a:p>
                  </a:txBody>
                  <a:tcPr marT="45508" marB="455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508" marB="455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+</a:t>
                      </a:r>
                    </a:p>
                  </a:txBody>
                  <a:tcPr marT="45508" marB="455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1 </a:t>
                      </a:r>
                    </a:p>
                  </a:txBody>
                  <a:tcPr marT="45508" marB="455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被广泛采用 </a:t>
                      </a:r>
                    </a:p>
                  </a:txBody>
                  <a:tcPr marT="45508" marB="455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372"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Trace Cache </a:t>
                      </a:r>
                    </a:p>
                  </a:txBody>
                  <a:tcPr marT="45508" marB="455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508" marB="455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508" marB="455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+</a:t>
                      </a:r>
                    </a:p>
                  </a:txBody>
                  <a:tcPr marT="45508" marB="455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3 </a:t>
                      </a:r>
                    </a:p>
                  </a:txBody>
                  <a:tcPr marT="45508" marB="455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E24C05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006600"/>
                        </a:buClr>
                        <a:buSzPct val="65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Pentium 4 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采用</a:t>
                      </a:r>
                    </a:p>
                  </a:txBody>
                  <a:tcPr marT="45508" marB="455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F855907-1F13-5FE2-E6F6-30EF49FB1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8CA43F-F8E9-473F-94B7-322ACDEAF641}" type="slidenum">
              <a:rPr lang="en-US" altLang="zh-CN" smtClean="0"/>
              <a:pPr>
                <a:defRPr/>
              </a:pPr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650988"/>
      </p:ext>
    </p:extLst>
  </p:cSld>
  <p:clrMapOvr>
    <a:masterClrMapping/>
  </p:clrMapOvr>
  <p:transition>
    <p:pull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72143" y="1416050"/>
            <a:ext cx="11647713" cy="435133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dirty="0">
                <a:ea typeface="微软雅黑" panose="020B0503020204020204" pitchFamily="34" charset="-122"/>
              </a:rPr>
              <a:t>Cache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不命中对于一个</a:t>
            </a:r>
            <a:r>
              <a:rPr lang="en-US" altLang="zh-CN" dirty="0">
                <a:ea typeface="微软雅黑" panose="020B0503020204020204" pitchFamily="34" charset="-122"/>
              </a:rPr>
              <a:t>CPI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较小而时钟频率较高的</a:t>
            </a:r>
            <a:r>
              <a:rPr lang="en-US" altLang="zh-CN" dirty="0"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来说，影响是双重的：</a:t>
            </a:r>
          </a:p>
          <a:p>
            <a:pPr marL="1085850" lvl="1" indent="-457200">
              <a:lnSpc>
                <a:spcPct val="150000"/>
              </a:lnSpc>
              <a:spcBef>
                <a:spcPts val="0"/>
              </a:spcBef>
            </a:pPr>
            <a:r>
              <a:rPr lang="en-US" altLang="zh-CN" dirty="0" err="1">
                <a:ea typeface="微软雅黑 Light" panose="020B0502040204020203" pitchFamily="34" charset="-122"/>
              </a:rPr>
              <a:t>CPI</a:t>
            </a:r>
            <a:r>
              <a:rPr lang="en-US" altLang="zh-CN" baseline="-25000" dirty="0" err="1">
                <a:ea typeface="微软雅黑 Light" panose="020B0502040204020203" pitchFamily="34" charset="-122"/>
              </a:rPr>
              <a:t>execution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越低，固定周期数的</a:t>
            </a:r>
            <a:r>
              <a:rPr lang="en-US" altLang="zh-CN" dirty="0">
                <a:ea typeface="微软雅黑 Light" panose="020B0502040204020203" pitchFamily="34" charset="-122"/>
              </a:rPr>
              <a:t>Cache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不命中开销的</a:t>
            </a:r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相对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影响就越大。</a:t>
            </a:r>
          </a:p>
          <a:p>
            <a:pPr marL="1085850" lvl="1" indent="-45720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在计算</a:t>
            </a:r>
            <a:r>
              <a:rPr lang="en-US" altLang="zh-CN" dirty="0">
                <a:ea typeface="微软雅黑 Light" panose="020B0502040204020203" pitchFamily="34" charset="-122"/>
              </a:rPr>
              <a:t>CPI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时，不命中开销的单位是时钟周期数。因此，即使两台计算机的存储层次完全相同，时钟频率较高的</a:t>
            </a:r>
            <a:r>
              <a:rPr lang="en-US" altLang="zh-CN" dirty="0">
                <a:ea typeface="微软雅黑 Light" panose="020B0502040204020203" pitchFamily="34" charset="-122"/>
              </a:rPr>
              <a:t>CPU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的不命中开销较大，其</a:t>
            </a:r>
            <a:r>
              <a:rPr lang="en-US" altLang="zh-CN" dirty="0">
                <a:ea typeface="微软雅黑 Light" panose="020B0502040204020203" pitchFamily="34" charset="-122"/>
              </a:rPr>
              <a:t>CPI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中存储器停顿这部分也就较大。</a:t>
            </a:r>
          </a:p>
          <a:p>
            <a:pPr marL="1085850" lvl="1" indent="-45720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olidFill>
                  <a:srgbClr val="E24C0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　     </a:t>
            </a:r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因此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</a:rPr>
              <a:t>Cache</a:t>
            </a:r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对于低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</a:rPr>
              <a:t>CPI</a:t>
            </a:r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、高时钟频率的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</a:rPr>
              <a:t>CPU</a:t>
            </a:r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来说更加重要。 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73B5CFB-CB52-CC99-8730-B63FEBB2F9F2}"/>
              </a:ext>
            </a:extLst>
          </p:cNvPr>
          <p:cNvSpPr txBox="1">
            <a:spLocks/>
          </p:cNvSpPr>
          <p:nvPr/>
        </p:nvSpPr>
        <p:spPr>
          <a:xfrm>
            <a:off x="2822666" y="380457"/>
            <a:ext cx="6905626" cy="771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2.2 Cache </a:t>
            </a:r>
            <a:r>
              <a:rPr lang="zh-CN" altLang="en-US" sz="3600" b="1" dirty="0"/>
              <a:t>性能分析与改进</a:t>
            </a:r>
            <a:endParaRPr lang="zh-CN" altLang="en-US" sz="36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069FF26-8E08-65DA-C916-97C66F33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421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68312" y="234951"/>
            <a:ext cx="11370991" cy="6296478"/>
          </a:xfrm>
        </p:spPr>
        <p:txBody>
          <a:bodyPr>
            <a:normAutofit/>
          </a:bodyPr>
          <a:lstStyle/>
          <a:p>
            <a:pPr marL="628650" indent="-628650">
              <a:lnSpc>
                <a:spcPct val="15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考虑两种不同组织结构的</a:t>
            </a:r>
            <a:r>
              <a:rPr lang="en-US" altLang="zh-CN" sz="2400" dirty="0">
                <a:solidFill>
                  <a:srgbClr val="000000"/>
                </a:solidFill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：直接映像</a:t>
            </a:r>
            <a:r>
              <a:rPr lang="en-US" altLang="zh-CN" sz="2400" dirty="0">
                <a:solidFill>
                  <a:srgbClr val="000000"/>
                </a:solidFill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和两路组相联</a:t>
            </a:r>
            <a:r>
              <a:rPr lang="en-US" altLang="zh-CN" sz="2400" dirty="0">
                <a:solidFill>
                  <a:srgbClr val="000000"/>
                </a:solidFill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，试问它们对</a:t>
            </a:r>
            <a:r>
              <a:rPr lang="en-US" altLang="zh-CN" sz="2400" dirty="0">
                <a:solidFill>
                  <a:srgbClr val="000000"/>
                </a:solidFill>
                <a:ea typeface="微软雅黑" panose="020B0503020204020204" pitchFamily="34" charset="-122"/>
              </a:rPr>
              <a:t>CPU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的性能有何影响？先求平均访存时间，然后再计算</a:t>
            </a:r>
            <a:r>
              <a:rPr lang="en-US" altLang="zh-CN" sz="2400" dirty="0">
                <a:solidFill>
                  <a:srgbClr val="000000"/>
                </a:solidFill>
                <a:ea typeface="微软雅黑" panose="020B0503020204020204" pitchFamily="34" charset="-122"/>
              </a:rPr>
              <a:t>CPU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性能。分析时请用以下假设：</a:t>
            </a:r>
          </a:p>
          <a:p>
            <a:pPr marL="1162050" indent="-447675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(1)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理想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Cache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（命中率为</a:t>
            </a:r>
            <a:r>
              <a:rPr lang="en-US" altLang="zh-CN" sz="2000" dirty="0">
                <a:solidFill>
                  <a:srgbClr val="9933FF"/>
                </a:solidFill>
                <a:ea typeface="微软雅黑 Light" panose="020B0502040204020203" pitchFamily="34" charset="-122"/>
              </a:rPr>
              <a:t>100%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）情况下的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CPI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</a:t>
            </a:r>
            <a:r>
              <a:rPr lang="en-US" altLang="zh-CN" sz="2000" dirty="0">
                <a:solidFill>
                  <a:srgbClr val="9933FF"/>
                </a:solidFill>
                <a:ea typeface="微软雅黑 Light" panose="020B0502040204020203" pitchFamily="34" charset="-122"/>
              </a:rPr>
              <a:t>2.0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，时钟周期为</a:t>
            </a:r>
            <a:r>
              <a:rPr lang="en-US" altLang="zh-CN" sz="2000" dirty="0">
                <a:solidFill>
                  <a:srgbClr val="9933FF"/>
                </a:solidFill>
                <a:ea typeface="微软雅黑 Light" panose="020B0502040204020203" pitchFamily="34" charset="-122"/>
              </a:rPr>
              <a:t>2ns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，平均每条指令访存</a:t>
            </a:r>
            <a:r>
              <a:rPr lang="en-US" altLang="zh-CN" sz="2000" dirty="0">
                <a:solidFill>
                  <a:srgbClr val="9933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次。</a:t>
            </a:r>
          </a:p>
          <a:p>
            <a:pPr marL="1162050" indent="-447675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(2)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两种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Cache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容量均为</a:t>
            </a:r>
            <a:r>
              <a:rPr lang="en-US" altLang="zh-CN" sz="2000" dirty="0">
                <a:solidFill>
                  <a:srgbClr val="9933FF"/>
                </a:solidFill>
                <a:ea typeface="微软雅黑 Light" panose="020B0502040204020203" pitchFamily="34" charset="-122"/>
              </a:rPr>
              <a:t>64KB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，块大小都是</a:t>
            </a:r>
            <a:r>
              <a:rPr lang="en-US" altLang="zh-CN" sz="2000" dirty="0">
                <a:solidFill>
                  <a:srgbClr val="9933FF"/>
                </a:solidFill>
                <a:ea typeface="微软雅黑 Light" panose="020B0502040204020203" pitchFamily="34" charset="-122"/>
              </a:rPr>
              <a:t>32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字节。</a:t>
            </a:r>
          </a:p>
          <a:p>
            <a:pPr marL="1162050" indent="-447675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(3)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在组相联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Cache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中，由于多路选择器的存在而使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CPU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的时钟周期增加到原来的</a:t>
            </a:r>
            <a:r>
              <a:rPr lang="en-US" altLang="zh-CN" sz="2000" dirty="0">
                <a:solidFill>
                  <a:srgbClr val="9933FF"/>
                </a:solidFill>
                <a:ea typeface="微软雅黑 Light" panose="020B0502040204020203" pitchFamily="34" charset="-122"/>
              </a:rPr>
              <a:t>1.10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倍。这是因为对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Cache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的访问总是处于关键路径上，对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CPU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的时钟周期有直接的影响。</a:t>
            </a:r>
            <a:endParaRPr lang="en-US" altLang="zh-CN" sz="20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162050" indent="-447675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(4) 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这两种结构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Cache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的不命中开销都是</a:t>
            </a:r>
            <a:r>
              <a:rPr lang="en-US" altLang="zh-CN" sz="2000" dirty="0">
                <a:solidFill>
                  <a:srgbClr val="9933FF"/>
                </a:solidFill>
                <a:ea typeface="微软雅黑 Light" panose="020B0502040204020203" pitchFamily="34" charset="-122"/>
              </a:rPr>
              <a:t>70ns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。（在实际应用中，应取整为整数个时钟周期）</a:t>
            </a:r>
          </a:p>
          <a:p>
            <a:pPr marL="1162050" indent="-447675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(5) 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命中时间为</a:t>
            </a:r>
            <a:r>
              <a:rPr lang="en-US" altLang="zh-CN" sz="2000" dirty="0">
                <a:solidFill>
                  <a:srgbClr val="9933FF"/>
                </a:solidFill>
                <a:ea typeface="微软雅黑 Light" panose="020B0502040204020203" pitchFamily="34" charset="-122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个时钟周期，</a:t>
            </a:r>
            <a:r>
              <a:rPr lang="en-US" altLang="zh-CN" sz="2000" dirty="0">
                <a:solidFill>
                  <a:srgbClr val="9933FF"/>
                </a:solidFill>
                <a:ea typeface="微软雅黑 Light" panose="020B0502040204020203" pitchFamily="34" charset="-122"/>
              </a:rPr>
              <a:t>64KB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直接映像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Cache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的不命中率为</a:t>
            </a:r>
            <a:r>
              <a:rPr lang="en-US" altLang="zh-CN" sz="2000" dirty="0">
                <a:solidFill>
                  <a:srgbClr val="9933FF"/>
                </a:solidFill>
                <a:ea typeface="微软雅黑 Light" panose="020B0502040204020203" pitchFamily="34" charset="-122"/>
              </a:rPr>
              <a:t>1.4%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，相同容量的两路组相联</a:t>
            </a:r>
            <a:r>
              <a:rPr lang="en-US" altLang="zh-CN" sz="2000" dirty="0">
                <a:solidFill>
                  <a:srgbClr val="000000"/>
                </a:solidFill>
                <a:ea typeface="微软雅黑 Light" panose="020B0502040204020203" pitchFamily="34" charset="-122"/>
              </a:rPr>
              <a:t>Cache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的不命中率为</a:t>
            </a:r>
            <a:r>
              <a:rPr lang="en-US" altLang="zh-CN" sz="2000" dirty="0">
                <a:solidFill>
                  <a:srgbClr val="9933FF"/>
                </a:solidFill>
                <a:ea typeface="微软雅黑 Light" panose="020B0502040204020203" pitchFamily="34" charset="-122"/>
              </a:rPr>
              <a:t>1.0%</a:t>
            </a:r>
            <a:r>
              <a:rPr lang="zh-CN" altLang="en-US" sz="2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56F79F7-9A94-54A8-23DE-C726EBC1B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7F3D8-23D2-4F12-8E86-09C394A99E1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211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4167</TotalTime>
  <Words>7190</Words>
  <Application>Microsoft Office PowerPoint</Application>
  <PresentationFormat>宽屏</PresentationFormat>
  <Paragraphs>738</Paragraphs>
  <Slides>72</Slides>
  <Notes>9</Notes>
  <HiddenSlides>0</HiddenSlides>
  <MMClips>2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72</vt:i4>
      </vt:variant>
    </vt:vector>
  </HeadingPairs>
  <TitlesOfParts>
    <vt:vector size="87" baseType="lpstr">
      <vt:lpstr>Calibri</vt:lpstr>
      <vt:lpstr>黑体</vt:lpstr>
      <vt:lpstr>宋体</vt:lpstr>
      <vt:lpstr>微软雅黑</vt:lpstr>
      <vt:lpstr>微软雅黑 Light</vt:lpstr>
      <vt:lpstr>Arial</vt:lpstr>
      <vt:lpstr>Arial Black</vt:lpstr>
      <vt:lpstr>Calibri Light</vt:lpstr>
      <vt:lpstr>Tahoma</vt:lpstr>
      <vt:lpstr>Times New Roman</vt:lpstr>
      <vt:lpstr>Wingdings</vt:lpstr>
      <vt:lpstr>Office 主题</vt:lpstr>
      <vt:lpstr>Picture</vt:lpstr>
      <vt:lpstr>公式</vt:lpstr>
      <vt:lpstr>图片</vt:lpstr>
      <vt:lpstr>PowerPoint 演示文稿</vt:lpstr>
      <vt:lpstr>2.1 存储体系基础知识复习</vt:lpstr>
      <vt:lpstr>2.2 Cache 性能分析与改进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</vt:lpstr>
      <vt:lpstr>PowerPoint 演示文稿</vt:lpstr>
      <vt:lpstr>三种类型的不命中</vt:lpstr>
      <vt:lpstr>PowerPoint 演示文稿</vt:lpstr>
      <vt:lpstr>请先观察不命中率随块大小变化的曲线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QU Guannan</dc:creator>
  <cp:lastModifiedBy>葛 馨木</cp:lastModifiedBy>
  <cp:revision>172</cp:revision>
  <dcterms:created xsi:type="dcterms:W3CDTF">2022-04-27T12:58:55Z</dcterms:created>
  <dcterms:modified xsi:type="dcterms:W3CDTF">2023-03-11T09:49:06Z</dcterms:modified>
</cp:coreProperties>
</file>